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55" r:id="rId4"/>
  </p:sldMasterIdLst>
  <p:notesMasterIdLst>
    <p:notesMasterId r:id="rId42"/>
  </p:notesMasterIdLst>
  <p:sldIdLst>
    <p:sldId id="326" r:id="rId5"/>
    <p:sldId id="2147378078" r:id="rId6"/>
    <p:sldId id="2147378110" r:id="rId7"/>
    <p:sldId id="2147378112" r:id="rId8"/>
    <p:sldId id="2147378111" r:id="rId9"/>
    <p:sldId id="2147378113" r:id="rId10"/>
    <p:sldId id="2147378117" r:id="rId11"/>
    <p:sldId id="2147378115" r:id="rId12"/>
    <p:sldId id="2147378118" r:id="rId13"/>
    <p:sldId id="2147378120" r:id="rId14"/>
    <p:sldId id="2147378121" r:id="rId15"/>
    <p:sldId id="2147378122" r:id="rId16"/>
    <p:sldId id="2147378119" r:id="rId17"/>
    <p:sldId id="2147378124" r:id="rId18"/>
    <p:sldId id="2147378125" r:id="rId19"/>
    <p:sldId id="2147378126" r:id="rId20"/>
    <p:sldId id="2147378127" r:id="rId21"/>
    <p:sldId id="2147378128" r:id="rId22"/>
    <p:sldId id="2147378129" r:id="rId23"/>
    <p:sldId id="2147378130" r:id="rId24"/>
    <p:sldId id="2147378134" r:id="rId25"/>
    <p:sldId id="2147378140" r:id="rId26"/>
    <p:sldId id="2147378141" r:id="rId27"/>
    <p:sldId id="2147378142" r:id="rId28"/>
    <p:sldId id="2147378143" r:id="rId29"/>
    <p:sldId id="2147378135" r:id="rId30"/>
    <p:sldId id="2147378133" r:id="rId31"/>
    <p:sldId id="2147378137" r:id="rId32"/>
    <p:sldId id="2147378136" r:id="rId33"/>
    <p:sldId id="2147378144" r:id="rId34"/>
    <p:sldId id="2147378131" r:id="rId35"/>
    <p:sldId id="2147378107" r:id="rId36"/>
    <p:sldId id="2147378132" r:id="rId37"/>
    <p:sldId id="2147378108" r:id="rId38"/>
    <p:sldId id="2147378138" r:id="rId39"/>
    <p:sldId id="2147378145" r:id="rId40"/>
    <p:sldId id="272" r:id="rId41"/>
  </p:sldIdLst>
  <p:sldSz cx="9144000" cy="5143500" type="screen16x9"/>
  <p:notesSz cx="6797675" cy="9928225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Sora" panose="020B0604020202020204" charset="0"/>
      <p:regular r:id="rId47"/>
      <p:bold r:id="rId48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1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521415D9-36F7-43E2-AB2F-B90AF26B5E84}">
      <p14:sectionLst xmlns:p14="http://schemas.microsoft.com/office/powerpoint/2010/main">
        <p14:section name="Seção Padrão" id="{3B6ACB2C-F720-44F3-90EE-F411B85DA25D}">
          <p14:sldIdLst>
            <p14:sldId id="326"/>
            <p14:sldId id="2147378078"/>
            <p14:sldId id="2147378110"/>
            <p14:sldId id="2147378112"/>
            <p14:sldId id="2147378111"/>
            <p14:sldId id="2147378113"/>
            <p14:sldId id="2147378117"/>
          </p14:sldIdLst>
        </p14:section>
        <p14:section name="Integridade" id="{C23F6E59-2B2F-4FDF-8F25-4E31F854A232}">
          <p14:sldIdLst>
            <p14:sldId id="2147378115"/>
            <p14:sldId id="2147378118"/>
            <p14:sldId id="2147378120"/>
            <p14:sldId id="2147378121"/>
            <p14:sldId id="2147378122"/>
            <p14:sldId id="2147378119"/>
            <p14:sldId id="2147378124"/>
            <p14:sldId id="2147378125"/>
            <p14:sldId id="2147378126"/>
            <p14:sldId id="2147378127"/>
            <p14:sldId id="2147378128"/>
            <p14:sldId id="2147378129"/>
          </p14:sldIdLst>
        </p14:section>
        <p14:section name="Responsabilidade Social" id="{35792C60-BBB0-4EE0-9BF4-4A276696DFEF}">
          <p14:sldIdLst>
            <p14:sldId id="2147378130"/>
            <p14:sldId id="2147378134"/>
            <p14:sldId id="2147378140"/>
            <p14:sldId id="2147378141"/>
            <p14:sldId id="2147378142"/>
            <p14:sldId id="2147378143"/>
            <p14:sldId id="2147378135"/>
          </p14:sldIdLst>
        </p14:section>
        <p14:section name="QSSMA" id="{8A1EEE5D-C533-49F9-9C05-4207069C9E45}">
          <p14:sldIdLst>
            <p14:sldId id="2147378133"/>
            <p14:sldId id="2147378137"/>
            <p14:sldId id="2147378136"/>
            <p14:sldId id="2147378144"/>
          </p14:sldIdLst>
        </p14:section>
        <p14:section name="Sustentabilidade Gestão" id="{21EFA06D-934C-4F40-9383-5C893E4ADEAA}">
          <p14:sldIdLst>
            <p14:sldId id="2147378131"/>
            <p14:sldId id="2147378107"/>
          </p14:sldIdLst>
        </p14:section>
        <p14:section name="Consequencias" id="{9DCCC1FB-60EE-448D-8248-8981630E3F9F}">
          <p14:sldIdLst>
            <p14:sldId id="2147378132"/>
            <p14:sldId id="2147378108"/>
            <p14:sldId id="2147378138"/>
            <p14:sldId id="2147378145"/>
          </p14:sldIdLst>
        </p14:section>
        <p14:section name="Encerramento" id="{DFB4A379-87C0-45F8-BCB0-DE9EE8E2C9CA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52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B2B37A-709B-3B5C-7185-897832A31378}" name="Fernanda Silva Costa Fonseca" initials="FF" userId="S::fernanda.fonseca.ext@acelen.com::e614f1fd-3307-46a2-87ae-a690904be1c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Orrico Sandrin" initials="POS" lastIdx="2" clrIdx="0">
    <p:extLst>
      <p:ext uri="{19B8F6BF-5375-455C-9EA6-DF929625EA0E}">
        <p15:presenceInfo xmlns:p15="http://schemas.microsoft.com/office/powerpoint/2012/main" userId="S::psandrin@acelen.com::09e87bb7-449f-4bcd-a8dd-22414b82b4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8FF"/>
    <a:srgbClr val="EBF4FF"/>
    <a:srgbClr val="FFFFFF"/>
    <a:srgbClr val="0569E1"/>
    <a:srgbClr val="ECF4FE"/>
    <a:srgbClr val="E2EFFE"/>
    <a:srgbClr val="000000"/>
    <a:srgbClr val="0573FA"/>
    <a:srgbClr val="AFABAB"/>
    <a:srgbClr val="76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9B3808-A575-4945-8025-E4BD7835BB4F}" v="3" dt="2023-09-22T18:35:22.04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0" autoAdjust="0"/>
    <p:restoredTop sz="93792" autoAdjust="0"/>
  </p:normalViewPr>
  <p:slideViewPr>
    <p:cSldViewPr snapToGrid="0" snapToObjects="1">
      <p:cViewPr varScale="1">
        <p:scale>
          <a:sx n="92" d="100"/>
          <a:sy n="92" d="100"/>
        </p:scale>
        <p:origin x="774" y="84"/>
      </p:cViewPr>
      <p:guideLst>
        <p:guide orient="horz" pos="1552"/>
        <p:guide pos="285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a Silva Costa Fonseca" userId="e614f1fd-3307-46a2-87ae-a690904be1cb" providerId="ADAL" clId="{889B3808-A575-4945-8025-E4BD7835BB4F}"/>
    <pc:docChg chg="modSld">
      <pc:chgData name="Fernanda Silva Costa Fonseca" userId="e614f1fd-3307-46a2-87ae-a690904be1cb" providerId="ADAL" clId="{889B3808-A575-4945-8025-E4BD7835BB4F}" dt="2023-09-22T18:35:22.049" v="2" actId="20577"/>
      <pc:docMkLst>
        <pc:docMk/>
      </pc:docMkLst>
      <pc:sldChg chg="modSp">
        <pc:chgData name="Fernanda Silva Costa Fonseca" userId="e614f1fd-3307-46a2-87ae-a690904be1cb" providerId="ADAL" clId="{889B3808-A575-4945-8025-E4BD7835BB4F}" dt="2023-09-22T18:35:22.049" v="2" actId="20577"/>
        <pc:sldMkLst>
          <pc:docMk/>
          <pc:sldMk cId="1479473669" sldId="2147378128"/>
        </pc:sldMkLst>
        <pc:spChg chg="mod">
          <ac:chgData name="Fernanda Silva Costa Fonseca" userId="e614f1fd-3307-46a2-87ae-a690904be1cb" providerId="ADAL" clId="{889B3808-A575-4945-8025-E4BD7835BB4F}" dt="2023-09-22T18:35:22.049" v="2" actId="20577"/>
          <ac:spMkLst>
            <pc:docMk/>
            <pc:sldMk cId="1479473669" sldId="2147378128"/>
            <ac:spMk id="9" creationId="{7CD5C51B-318A-BC55-F959-BA9E8A421DA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39319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Modelo 01 de CAPA</a:t>
            </a:r>
            <a:endParaRPr lang="en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0729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367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D64789-AD67-6D43-9487-6E4582540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FA846-ABEE-2045-AFF7-392B6D734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5A9E6-B790-8D4B-9E1D-5DD54F1D11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i="0">
                <a:solidFill>
                  <a:schemeClr val="tx1">
                    <a:tint val="7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E2B25-C0A3-214E-AD2A-AF99FE5E8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 i="0">
                <a:solidFill>
                  <a:schemeClr val="tx1">
                    <a:tint val="7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err="1"/>
              <a:t>Versão</a:t>
            </a:r>
            <a:r>
              <a:rPr lang="en-US" dirty="0"/>
              <a:t> 01 - Maio 2023</a:t>
            </a:r>
            <a:endParaRPr lang="en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3DDFD-500D-1C45-BF3E-30E1414F3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0">
                <a:solidFill>
                  <a:schemeClr val="tx1">
                    <a:tint val="7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ABF9DC2-D010-B64F-8B01-6600BCA17F3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27451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microsoft.com/office/2007/relationships/hdphoto" Target="../media/hdphoto3.wdp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31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2.pn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7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51.png"/><Relationship Id="rId7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56.svg"/><Relationship Id="rId7" Type="http://schemas.openxmlformats.org/officeDocument/2006/relationships/image" Target="../media/image5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60.svg"/><Relationship Id="rId7" Type="http://schemas.openxmlformats.org/officeDocument/2006/relationships/image" Target="../media/image5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2.png"/><Relationship Id="rId4" Type="http://schemas.openxmlformats.org/officeDocument/2006/relationships/image" Target="../media/image2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8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sv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svg"/><Relationship Id="rId4" Type="http://schemas.openxmlformats.org/officeDocument/2006/relationships/image" Target="../media/image67.svg"/><Relationship Id="rId9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F33AF54-64D7-D76C-F912-85E18F9B5B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7" t="17534" r="5839" b="20003"/>
          <a:stretch/>
        </p:blipFill>
        <p:spPr>
          <a:xfrm>
            <a:off x="0" y="0"/>
            <a:ext cx="9309255" cy="5143500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5636C75-ABD2-1D2C-B6AE-BBC9500D2542}"/>
              </a:ext>
            </a:extLst>
          </p:cNvPr>
          <p:cNvSpPr/>
          <p:nvPr/>
        </p:nvSpPr>
        <p:spPr>
          <a:xfrm>
            <a:off x="4818303" y="-623454"/>
            <a:ext cx="5751310" cy="401215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02A252-EF79-40BA-8EC0-C78D59A43387}"/>
              </a:ext>
            </a:extLst>
          </p:cNvPr>
          <p:cNvSpPr txBox="1">
            <a:spLocks/>
          </p:cNvSpPr>
          <p:nvPr/>
        </p:nvSpPr>
        <p:spPr>
          <a:xfrm>
            <a:off x="5235492" y="1348886"/>
            <a:ext cx="3689877" cy="15952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pt-BR" b="1" i="0" dirty="0">
                <a:solidFill>
                  <a:schemeClr val="bg1"/>
                </a:solidFill>
                <a:latin typeface="Sora" pitchFamily="2" charset="0"/>
                <a:cs typeface="Sora" pitchFamily="2" charset="0"/>
              </a:rPr>
              <a:t>Código de Conduta</a:t>
            </a:r>
            <a:r>
              <a:rPr lang="pt-BR" sz="3200" b="1" i="0" dirty="0">
                <a:solidFill>
                  <a:schemeClr val="bg1"/>
                </a:solidFill>
                <a:latin typeface="Sora" pitchFamily="2" charset="0"/>
                <a:cs typeface="Sora" pitchFamily="2" charset="0"/>
              </a:rPr>
              <a:t> </a:t>
            </a:r>
          </a:p>
          <a:p>
            <a:r>
              <a:rPr lang="pt-BR" sz="2800" i="0" dirty="0">
                <a:solidFill>
                  <a:schemeClr val="bg1"/>
                </a:solidFill>
                <a:latin typeface="Sora" pitchFamily="2" charset="0"/>
                <a:cs typeface="Sora" pitchFamily="2" charset="0"/>
              </a:rPr>
              <a:t>para Fornecedores</a:t>
            </a:r>
            <a:endParaRPr lang="en-BR" sz="2800" i="0" dirty="0">
              <a:solidFill>
                <a:schemeClr val="bg1"/>
              </a:solidFill>
              <a:latin typeface="Sora" pitchFamily="2" charset="0"/>
              <a:cs typeface="Sora" pitchFamily="2" charset="0"/>
            </a:endParaRPr>
          </a:p>
        </p:txBody>
      </p:sp>
      <p:pic>
        <p:nvPicPr>
          <p:cNvPr id="6" name="Imagem" descr="Imagem">
            <a:extLst>
              <a:ext uri="{FF2B5EF4-FFF2-40B4-BE49-F238E27FC236}">
                <a16:creationId xmlns:a16="http://schemas.microsoft.com/office/drawing/2014/main" id="{6E7B060C-21D2-CD97-B64A-1F2BB91FCA9F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396419" y="702528"/>
            <a:ext cx="1001078" cy="169752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62D8828-28C0-784F-CA78-0ED3ED664D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6610" y="2254653"/>
            <a:ext cx="1786161" cy="2039902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02A3E654-273F-DCA5-475D-8B6F39404EE2}"/>
              </a:ext>
            </a:extLst>
          </p:cNvPr>
          <p:cNvSpPr/>
          <p:nvPr/>
        </p:nvSpPr>
        <p:spPr>
          <a:xfrm flipH="1">
            <a:off x="-69232" y="4892765"/>
            <a:ext cx="8886045" cy="501470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1000" i="0" kern="1200" dirty="0">
              <a:solidFill>
                <a:schemeClr val="bg1"/>
              </a:solidFill>
              <a:latin typeface="Sora" pitchFamily="2" charset="0"/>
              <a:ea typeface="Verdana" panose="020B0604030504040204" pitchFamily="34" charset="0"/>
              <a:cs typeface="Sora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612C8B6-B501-7080-E185-70C5EBD5CAD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2" r="11746"/>
          <a:stretch/>
        </p:blipFill>
        <p:spPr>
          <a:xfrm>
            <a:off x="-6246578" y="0"/>
            <a:ext cx="6679749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ash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1CD1670-C999-BEFD-F6F0-135E9646903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636BEE2-B54C-AE79-EF49-05CDBFACA89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265304" y="2122858"/>
            <a:ext cx="2255243" cy="2530969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1400" dirty="0">
                <a:solidFill>
                  <a:schemeClr val="bg1"/>
                </a:solidFill>
                <a:latin typeface="+mn-lt"/>
                <a:cs typeface="Sora Light" pitchFamily="2" charset="0"/>
              </a:rPr>
              <a:t>Se baseia nos </a:t>
            </a:r>
            <a:r>
              <a:rPr lang="pt-BR" sz="1400" b="1" dirty="0">
                <a:solidFill>
                  <a:schemeClr val="bg1"/>
                </a:solidFill>
                <a:latin typeface="+mn-lt"/>
                <a:cs typeface="Sora Light" pitchFamily="2" charset="0"/>
              </a:rPr>
              <a:t>valores</a:t>
            </a:r>
            <a:r>
              <a:rPr lang="pt-BR" sz="1400" dirty="0">
                <a:solidFill>
                  <a:schemeClr val="bg1"/>
                </a:solidFill>
                <a:latin typeface="+mn-lt"/>
                <a:cs typeface="Sora Light" pitchFamily="2" charset="0"/>
              </a:rPr>
              <a:t> da </a:t>
            </a:r>
            <a:r>
              <a:rPr lang="pt-BR" sz="1400" dirty="0" err="1">
                <a:solidFill>
                  <a:schemeClr val="bg1"/>
                </a:solidFill>
                <a:latin typeface="+mn-lt"/>
                <a:cs typeface="Sora Light" pitchFamily="2" charset="0"/>
              </a:rPr>
              <a:t>Acelen</a:t>
            </a:r>
            <a:r>
              <a:rPr lang="pt-BR" sz="1400" dirty="0">
                <a:solidFill>
                  <a:schemeClr val="bg1"/>
                </a:solidFill>
                <a:latin typeface="+mn-lt"/>
                <a:cs typeface="Sora Light" pitchFamily="2" charset="0"/>
              </a:rPr>
              <a:t> e em sua </a:t>
            </a:r>
            <a:r>
              <a:rPr lang="pt-BR" sz="1400" b="1" dirty="0">
                <a:solidFill>
                  <a:schemeClr val="bg1"/>
                </a:solidFill>
                <a:latin typeface="+mn-lt"/>
                <a:cs typeface="Sora Light" pitchFamily="2" charset="0"/>
              </a:rPr>
              <a:t>estratégia de ESG</a:t>
            </a:r>
            <a:r>
              <a:rPr lang="pt-BR" sz="1400" dirty="0">
                <a:solidFill>
                  <a:schemeClr val="bg1"/>
                </a:solidFill>
                <a:latin typeface="+mn-lt"/>
                <a:cs typeface="Sora Light" pitchFamily="2" charset="0"/>
              </a:rPr>
              <a:t>, </a:t>
            </a:r>
            <a:r>
              <a:rPr lang="pt-BR" sz="140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estabelecendo os princípios, padrões e </a:t>
            </a:r>
            <a:r>
              <a:rPr lang="pt-BR" sz="1400" b="1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comportamentos esperados de todos os fornecedores </a:t>
            </a:r>
            <a:r>
              <a:rPr lang="pt-BR" sz="140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que se relacionam com a empresa ou suas subsidiárias. 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2B0EEFA-2B00-C9A8-7C90-F5571CCE3145}"/>
              </a:ext>
            </a:extLst>
          </p:cNvPr>
          <p:cNvSpPr/>
          <p:nvPr/>
        </p:nvSpPr>
        <p:spPr>
          <a:xfrm>
            <a:off x="3863745" y="-1257613"/>
            <a:ext cx="5054321" cy="29859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505E11-42A4-BF35-37A6-0A7C9D765B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65304" y="701813"/>
            <a:ext cx="2461846" cy="892175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+mj-lt"/>
                <a:cs typeface="Sora Light" pitchFamily="2" charset="0"/>
              </a:rPr>
              <a:t>O Código de Conduta</a:t>
            </a:r>
            <a:endParaRPr lang="en-BR" sz="2800" b="1" dirty="0">
              <a:solidFill>
                <a:schemeClr val="bg1"/>
              </a:solidFill>
              <a:latin typeface="+mj-lt"/>
              <a:cs typeface="Sora Light" pitchFamily="2" charset="0"/>
            </a:endParaRPr>
          </a:p>
        </p:txBody>
      </p:sp>
      <p:pic>
        <p:nvPicPr>
          <p:cNvPr id="10" name="Imagem" descr="Imagem">
            <a:extLst>
              <a:ext uri="{FF2B5EF4-FFF2-40B4-BE49-F238E27FC236}">
                <a16:creationId xmlns:a16="http://schemas.microsoft.com/office/drawing/2014/main" id="{44399DB2-F529-F3F0-1EF3-E022C93016C8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6390905" y="315170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60D2D-96E2-EAE3-9AD7-0B6FC6C8D0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2" r="11746"/>
          <a:stretch/>
        </p:blipFill>
        <p:spPr>
          <a:xfrm>
            <a:off x="0" y="0"/>
            <a:ext cx="6679749" cy="5143500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46F610D3-5CEF-A5A2-2594-8EA2B0C95303}"/>
              </a:ext>
            </a:extLst>
          </p:cNvPr>
          <p:cNvSpPr/>
          <p:nvPr/>
        </p:nvSpPr>
        <p:spPr>
          <a:xfrm flipH="1">
            <a:off x="-121187" y="4892765"/>
            <a:ext cx="8886045" cy="501470"/>
          </a:xfrm>
          <a:prstGeom prst="round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alpha val="1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7D31CCF-270C-4C72-295A-B15CA54A2D9B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3611412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4FA9DA38-2DBC-662E-3D7F-2555CC82E93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F96C8C9-88C5-B0DB-DECB-16F4484F4785}"/>
              </a:ext>
            </a:extLst>
          </p:cNvPr>
          <p:cNvSpPr/>
          <p:nvPr/>
        </p:nvSpPr>
        <p:spPr>
          <a:xfrm>
            <a:off x="3290572" y="-1890854"/>
            <a:ext cx="6767828" cy="488753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" descr="Imagem">
            <a:extLst>
              <a:ext uri="{FF2B5EF4-FFF2-40B4-BE49-F238E27FC236}">
                <a16:creationId xmlns:a16="http://schemas.microsoft.com/office/drawing/2014/main" id="{F801A4B3-47CB-36D8-DD31-1008DB0EA5BD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AC0190E-B51B-3E2F-D6AD-ECDC11041C56}"/>
              </a:ext>
            </a:extLst>
          </p:cNvPr>
          <p:cNvSpPr txBox="1">
            <a:spLocks/>
          </p:cNvSpPr>
          <p:nvPr/>
        </p:nvSpPr>
        <p:spPr>
          <a:xfrm>
            <a:off x="3939806" y="428217"/>
            <a:ext cx="2107244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pt-BR" sz="28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Objetivo</a:t>
            </a:r>
            <a:endParaRPr lang="en-BR" sz="2800" b="1" i="0" dirty="0">
              <a:solidFill>
                <a:schemeClr val="bg1"/>
              </a:solidFill>
              <a:latin typeface="+mj-lt"/>
              <a:cs typeface="Sora Light" pitchFamily="2" charset="0"/>
            </a:endParaRPr>
          </a:p>
        </p:txBody>
      </p:sp>
      <p:pic>
        <p:nvPicPr>
          <p:cNvPr id="11" name="Gráfico 10" descr="Na mosca estrutura de tópicos">
            <a:extLst>
              <a:ext uri="{FF2B5EF4-FFF2-40B4-BE49-F238E27FC236}">
                <a16:creationId xmlns:a16="http://schemas.microsoft.com/office/drawing/2014/main" id="{3F8BCF65-BBF7-A9E9-8B78-E3C9EC8A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9679" y="2067546"/>
            <a:ext cx="2709819" cy="2709819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B95F0AC-A781-64B0-5E07-0ECDAE5C3193}"/>
              </a:ext>
            </a:extLst>
          </p:cNvPr>
          <p:cNvSpPr txBox="1">
            <a:spLocks/>
          </p:cNvSpPr>
          <p:nvPr/>
        </p:nvSpPr>
        <p:spPr>
          <a:xfrm>
            <a:off x="3969350" y="1141101"/>
            <a:ext cx="4262293" cy="105879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1600" i="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Seu objetivo é </a:t>
            </a:r>
            <a:r>
              <a:rPr lang="pt-BR" sz="1600" b="1" i="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garantir que a empresa siga as leis e aja de maneira ética</a:t>
            </a:r>
            <a:r>
              <a:rPr lang="pt-BR" sz="1600" i="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, transparente e com respeito ao </a:t>
            </a:r>
            <a:r>
              <a:rPr lang="pt-BR" sz="1600" b="1" i="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meio ambiente </a:t>
            </a:r>
            <a:r>
              <a:rPr lang="pt-BR" sz="1600" i="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e aos </a:t>
            </a:r>
            <a:r>
              <a:rPr lang="pt-BR" sz="1600" b="1" i="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Direitos Humanos</a:t>
            </a:r>
            <a:r>
              <a:rPr lang="pt-BR" sz="1600" i="0" dirty="0">
                <a:solidFill>
                  <a:schemeClr val="bg1"/>
                </a:solidFill>
                <a:latin typeface="+mn-lt"/>
                <a:ea typeface="+mn-ea"/>
                <a:cs typeface="Sora Light" pitchFamily="2" charset="0"/>
              </a:rPr>
              <a:t>. 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B1B5DD1-EDE0-2927-514F-29913CB9EA42}"/>
              </a:ext>
            </a:extLst>
          </p:cNvPr>
          <p:cNvSpPr/>
          <p:nvPr/>
        </p:nvSpPr>
        <p:spPr>
          <a:xfrm flipH="1">
            <a:off x="-121187" y="4892765"/>
            <a:ext cx="8262652" cy="501470"/>
          </a:xfrm>
          <a:prstGeom prst="round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alpha val="1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5DDF2A08-604D-BD9F-E18D-B68548DE31BA}"/>
              </a:ext>
            </a:extLst>
          </p:cNvPr>
          <p:cNvSpPr/>
          <p:nvPr/>
        </p:nvSpPr>
        <p:spPr>
          <a:xfrm>
            <a:off x="-126460" y="-698435"/>
            <a:ext cx="8185102" cy="501470"/>
          </a:xfrm>
          <a:prstGeom prst="round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991481B-F81C-0CD2-CCBE-66F4DD34E727}"/>
              </a:ext>
            </a:extLst>
          </p:cNvPr>
          <p:cNvSpPr/>
          <p:nvPr/>
        </p:nvSpPr>
        <p:spPr>
          <a:xfrm>
            <a:off x="3205475" y="5576493"/>
            <a:ext cx="6838411" cy="40080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32847F0-3983-00B9-6468-5ABCB6026206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705560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Homem de boné e óculos escuros&#10;&#10;Descrição gerada automaticamente com confiança baixa">
            <a:extLst>
              <a:ext uri="{FF2B5EF4-FFF2-40B4-BE49-F238E27FC236}">
                <a16:creationId xmlns:a16="http://schemas.microsoft.com/office/drawing/2014/main" id="{E31BB278-7CC0-B5AD-7AD4-4D11AE1F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" t="26687" r="6449"/>
          <a:stretch/>
        </p:blipFill>
        <p:spPr>
          <a:xfrm flipH="1">
            <a:off x="-1" y="0"/>
            <a:ext cx="9144000" cy="5143500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330A845-00D0-B9DD-464D-1EDF11E5EEFF}"/>
              </a:ext>
            </a:extLst>
          </p:cNvPr>
          <p:cNvSpPr/>
          <p:nvPr/>
        </p:nvSpPr>
        <p:spPr>
          <a:xfrm>
            <a:off x="3205475" y="2712103"/>
            <a:ext cx="6838411" cy="40080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E459C1-50A9-D977-093B-0BBAD4EFFDC7}"/>
              </a:ext>
            </a:extLst>
          </p:cNvPr>
          <p:cNvSpPr txBox="1"/>
          <p:nvPr/>
        </p:nvSpPr>
        <p:spPr>
          <a:xfrm>
            <a:off x="3788229" y="3070182"/>
            <a:ext cx="51090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0" dirty="0">
                <a:solidFill>
                  <a:schemeClr val="accent2"/>
                </a:solidFill>
                <a:ea typeface="Verdana" panose="020B0604030504040204" pitchFamily="34" charset="0"/>
                <a:cs typeface="Sora Light" pitchFamily="2" charset="0"/>
              </a:rPr>
              <a:t>Aplicável a </a:t>
            </a:r>
            <a:r>
              <a:rPr lang="pt-BR" sz="2400" b="1" i="0" dirty="0">
                <a:solidFill>
                  <a:schemeClr val="accent2"/>
                </a:solidFill>
                <a:ea typeface="Verdana" panose="020B0604030504040204" pitchFamily="34" charset="0"/>
                <a:cs typeface="Sora Light" pitchFamily="2" charset="0"/>
              </a:rPr>
              <a:t>todos Fornecedores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F6ADA8E-255C-BD11-63E1-EA50ADEBC030}"/>
              </a:ext>
            </a:extLst>
          </p:cNvPr>
          <p:cNvSpPr txBox="1"/>
          <p:nvPr/>
        </p:nvSpPr>
        <p:spPr>
          <a:xfrm>
            <a:off x="3788229" y="3544845"/>
            <a:ext cx="51090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i="0" dirty="0">
                <a:solidFill>
                  <a:schemeClr val="tx1"/>
                </a:solidFill>
                <a:ea typeface="Verdana" panose="020B0604030504040204" pitchFamily="34" charset="0"/>
                <a:cs typeface="Sora Light" pitchFamily="2" charset="0"/>
              </a:rPr>
              <a:t>Para que </a:t>
            </a:r>
            <a:r>
              <a:rPr lang="pt-BR" sz="1800" b="1" i="0" dirty="0">
                <a:solidFill>
                  <a:schemeClr val="accent1"/>
                </a:solidFill>
                <a:ea typeface="Verdana" panose="020B0604030504040204" pitchFamily="34" charset="0"/>
                <a:cs typeface="Sora Light" pitchFamily="2" charset="0"/>
              </a:rPr>
              <a:t>todos atuem em conformidade </a:t>
            </a:r>
            <a:r>
              <a:rPr lang="pt-BR" sz="1800" i="0" dirty="0">
                <a:solidFill>
                  <a:schemeClr val="tx1"/>
                </a:solidFill>
                <a:ea typeface="Verdana" panose="020B0604030504040204" pitchFamily="34" charset="0"/>
                <a:cs typeface="Sora Light" pitchFamily="2" charset="0"/>
              </a:rPr>
              <a:t>com os requisitos aqui estabelecidos e </a:t>
            </a:r>
            <a:r>
              <a:rPr lang="pt-BR" sz="1800" b="1" i="0" dirty="0">
                <a:solidFill>
                  <a:schemeClr val="accent1"/>
                </a:solidFill>
                <a:ea typeface="Verdana" panose="020B0604030504040204" pitchFamily="34" charset="0"/>
                <a:cs typeface="Sora Light" pitchFamily="2" charset="0"/>
              </a:rPr>
              <a:t>reportem desvios </a:t>
            </a:r>
            <a:r>
              <a:rPr lang="pt-BR" sz="1800" i="0" dirty="0">
                <a:solidFill>
                  <a:schemeClr val="tx1"/>
                </a:solidFill>
                <a:ea typeface="Verdana" panose="020B0604030504040204" pitchFamily="34" charset="0"/>
                <a:cs typeface="Sora Light" pitchFamily="2" charset="0"/>
              </a:rPr>
              <a:t>que presenciarem ou suspeitarem.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02EEC44-6AFF-DE96-D26F-100C76FCF8A8}"/>
              </a:ext>
            </a:extLst>
          </p:cNvPr>
          <p:cNvSpPr/>
          <p:nvPr/>
        </p:nvSpPr>
        <p:spPr>
          <a:xfrm>
            <a:off x="-126460" y="-246743"/>
            <a:ext cx="8185102" cy="501470"/>
          </a:xfrm>
          <a:prstGeom prst="round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" descr="Imagem">
            <a:extLst>
              <a:ext uri="{FF2B5EF4-FFF2-40B4-BE49-F238E27FC236}">
                <a16:creationId xmlns:a16="http://schemas.microsoft.com/office/drawing/2014/main" id="{72592368-E6FC-115A-CC1A-AE9BAA1B1CB1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14227" y="138906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1C2FF1C-FBFB-F7A1-7A04-15FABAE77D9E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92810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403C084-0CC2-45C8-5B71-62CB1A1120F3}"/>
              </a:ext>
            </a:extLst>
          </p:cNvPr>
          <p:cNvSpPr/>
          <p:nvPr/>
        </p:nvSpPr>
        <p:spPr>
          <a:xfrm>
            <a:off x="-1849675" y="-250735"/>
            <a:ext cx="11893562" cy="69708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5629BE-40E5-2A61-BAC7-0984E430A87B}"/>
              </a:ext>
            </a:extLst>
          </p:cNvPr>
          <p:cNvSpPr txBox="1"/>
          <p:nvPr/>
        </p:nvSpPr>
        <p:spPr>
          <a:xfrm>
            <a:off x="1014101" y="1299580"/>
            <a:ext cx="7115799" cy="26314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2" spcCol="720000" rtlCol="0" anchor="t">
            <a:spAutoFit/>
          </a:bodyPr>
          <a:lstStyle/>
          <a:p>
            <a:pPr marL="171450" indent="-171450">
              <a:spcAft>
                <a:spcPts val="1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Buscar 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fornecedores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 que ofereçam boas condições comerciais associadas à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qualidade e excelência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.</a:t>
            </a:r>
          </a:p>
          <a:p>
            <a:pPr marL="171450" indent="-171450">
              <a:spcAft>
                <a:spcPts val="1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Conduzir relações comerciais com 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equidade, transparência,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ética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e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segurança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.</a:t>
            </a:r>
          </a:p>
          <a:p>
            <a:pPr marL="171450" indent="-171450">
              <a:spcAft>
                <a:spcPts val="1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Integrar os princípios e valores da empresa na gestão de fornecedores, visando assegurar 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práticas alinhadas com a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cultura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 da organização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.</a:t>
            </a:r>
          </a:p>
          <a:p>
            <a:pPr marL="171450" indent="-171450">
              <a:spcAft>
                <a:spcPts val="1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Garantir que os fornecedores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conduzam os negócios 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de acordo com os princípios estabelecidos no Código.</a:t>
            </a:r>
          </a:p>
          <a:p>
            <a:pPr marL="171450" indent="-171450">
              <a:spcAft>
                <a:spcPts val="1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Promover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rede de parceiros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 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onde todos evoluam juntos.</a:t>
            </a:r>
            <a:endParaRPr lang="pt-BR" sz="1200" b="0" i="0" u="none" strike="noStrike" baseline="0" dirty="0">
              <a:solidFill>
                <a:schemeClr val="tx1"/>
              </a:solidFill>
              <a:cs typeface="Sora Light" pitchFamily="2" charset="0"/>
            </a:endParaRPr>
          </a:p>
          <a:p>
            <a:pPr marL="171450" indent="-171450">
              <a:spcAft>
                <a:spcPts val="18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Eleger e manter relações comerciais com parceiros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 </a:t>
            </a:r>
            <a:r>
              <a:rPr lang="pt-BR" sz="1200" b="1" i="0" dirty="0">
                <a:solidFill>
                  <a:schemeClr val="accent1"/>
                </a:solidFill>
                <a:cs typeface="Sora Light" pitchFamily="2" charset="0"/>
              </a:rPr>
              <a:t>confiáveis e comprometidos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2B912E22-5DB2-4F53-708B-97263BF438AB}"/>
              </a:ext>
            </a:extLst>
          </p:cNvPr>
          <p:cNvSpPr/>
          <p:nvPr/>
        </p:nvSpPr>
        <p:spPr>
          <a:xfrm>
            <a:off x="-175098" y="-250735"/>
            <a:ext cx="8302568" cy="501470"/>
          </a:xfrm>
          <a:prstGeom prst="round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" descr="Imagem">
            <a:extLst>
              <a:ext uri="{FF2B5EF4-FFF2-40B4-BE49-F238E27FC236}">
                <a16:creationId xmlns:a16="http://schemas.microsoft.com/office/drawing/2014/main" id="{18AD407F-8389-A2C4-DCC8-89C09D490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805" y="134914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EDE155E3-3F46-86BC-6B11-88283D7F0A43}"/>
              </a:ext>
            </a:extLst>
          </p:cNvPr>
          <p:cNvSpPr txBox="1"/>
          <p:nvPr/>
        </p:nvSpPr>
        <p:spPr>
          <a:xfrm>
            <a:off x="-132204" y="4100569"/>
            <a:ext cx="88168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5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Aplicabilidade</a:t>
            </a:r>
          </a:p>
        </p:txBody>
      </p:sp>
      <p:pic>
        <p:nvPicPr>
          <p:cNvPr id="3" name="Imagem 2" descr="Homem de uniforme e chapéu&#10;&#10;Descrição gerada automaticamente">
            <a:extLst>
              <a:ext uri="{FF2B5EF4-FFF2-40B4-BE49-F238E27FC236}">
                <a16:creationId xmlns:a16="http://schemas.microsoft.com/office/drawing/2014/main" id="{22B2EC56-06C5-7030-F324-492B5B7FE0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40" y="-47978"/>
            <a:ext cx="8017727" cy="519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04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48E67557-5291-7117-6E53-BA327188DD9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2C48F91-EE82-869F-727F-B4F849314A3D}"/>
              </a:ext>
            </a:extLst>
          </p:cNvPr>
          <p:cNvSpPr/>
          <p:nvPr/>
        </p:nvSpPr>
        <p:spPr>
          <a:xfrm>
            <a:off x="390293" y="-757750"/>
            <a:ext cx="5370223" cy="29859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Homem de uniforme e chapéu&#10;&#10;Descrição gerada automaticamente">
            <a:extLst>
              <a:ext uri="{FF2B5EF4-FFF2-40B4-BE49-F238E27FC236}">
                <a16:creationId xmlns:a16="http://schemas.microsoft.com/office/drawing/2014/main" id="{961E3300-21E9-AC5B-77D3-C8498AD89D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73" y="-47978"/>
            <a:ext cx="8017727" cy="51914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5D4AF80-7145-2811-BF2C-CB567601DB7C}"/>
              </a:ext>
            </a:extLst>
          </p:cNvPr>
          <p:cNvSpPr txBox="1"/>
          <p:nvPr/>
        </p:nvSpPr>
        <p:spPr>
          <a:xfrm>
            <a:off x="914544" y="951809"/>
            <a:ext cx="32894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0" dirty="0"/>
              <a:t>Principais temas abordados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6398D88-20E3-01E3-06CE-4F3B0C6BF9FC}"/>
              </a:ext>
            </a:extLst>
          </p:cNvPr>
          <p:cNvSpPr txBox="1"/>
          <p:nvPr/>
        </p:nvSpPr>
        <p:spPr>
          <a:xfrm>
            <a:off x="914543" y="2554737"/>
            <a:ext cx="3289466" cy="1847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Refletem o compromisso da empresa em estabelecer </a:t>
            </a:r>
            <a:r>
              <a:rPr lang="pt-BR" sz="16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relações comerciais responsáveis </a:t>
            </a:r>
            <a:r>
              <a:rPr lang="pt-BR" sz="1600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e contribuir para uma </a:t>
            </a:r>
            <a:r>
              <a:rPr lang="pt-BR" sz="16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sociedade mais ética, justa e sustentável.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4C787919-07E0-A1F0-CBF3-A2DD59B21E16}"/>
              </a:ext>
            </a:extLst>
          </p:cNvPr>
          <p:cNvSpPr/>
          <p:nvPr/>
        </p:nvSpPr>
        <p:spPr>
          <a:xfrm>
            <a:off x="914544" y="4892765"/>
            <a:ext cx="8441185" cy="501470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" descr="Imagem">
            <a:extLst>
              <a:ext uri="{FF2B5EF4-FFF2-40B4-BE49-F238E27FC236}">
                <a16:creationId xmlns:a16="http://schemas.microsoft.com/office/drawing/2014/main" id="{ABFFDA24-E199-E6AD-4D9C-996E3255FA0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036871" y="49986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590260FB-65CF-7AE6-33FC-47F15C1099C2}"/>
              </a:ext>
            </a:extLst>
          </p:cNvPr>
          <p:cNvSpPr/>
          <p:nvPr/>
        </p:nvSpPr>
        <p:spPr>
          <a:xfrm flipH="1">
            <a:off x="-232692" y="5179207"/>
            <a:ext cx="8346498" cy="501470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61FAC54-C87D-D00D-290E-4DD508F995D7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12283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1DD45539-2982-304A-4677-C0D70968253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5BF9893-5E4F-4FCF-66C4-A965CE81BCA6}"/>
              </a:ext>
            </a:extLst>
          </p:cNvPr>
          <p:cNvSpPr/>
          <p:nvPr/>
        </p:nvSpPr>
        <p:spPr>
          <a:xfrm>
            <a:off x="-8470510" y="-618170"/>
            <a:ext cx="7991505" cy="2193343"/>
          </a:xfrm>
          <a:prstGeom prst="roundRect">
            <a:avLst>
              <a:gd name="adj" fmla="val 114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AF0EFDB-C6EB-0E0F-D3BA-066CB7A3A887}"/>
              </a:ext>
            </a:extLst>
          </p:cNvPr>
          <p:cNvSpPr/>
          <p:nvPr/>
        </p:nvSpPr>
        <p:spPr>
          <a:xfrm>
            <a:off x="5147401" y="286315"/>
            <a:ext cx="1693199" cy="194051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1171C0F-572B-51FF-501D-883F65073418}"/>
              </a:ext>
            </a:extLst>
          </p:cNvPr>
          <p:cNvSpPr/>
          <p:nvPr/>
        </p:nvSpPr>
        <p:spPr>
          <a:xfrm>
            <a:off x="3201719" y="286315"/>
            <a:ext cx="1848745" cy="194051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0D6549B-2581-182E-9D8F-66A7C24536F5}"/>
              </a:ext>
            </a:extLst>
          </p:cNvPr>
          <p:cNvSpPr/>
          <p:nvPr/>
        </p:nvSpPr>
        <p:spPr>
          <a:xfrm>
            <a:off x="3901660" y="2400396"/>
            <a:ext cx="1848745" cy="217160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20DC6BF3-B26C-5214-B225-70057620B8F2}"/>
              </a:ext>
            </a:extLst>
          </p:cNvPr>
          <p:cNvSpPr/>
          <p:nvPr/>
        </p:nvSpPr>
        <p:spPr>
          <a:xfrm>
            <a:off x="6962715" y="286315"/>
            <a:ext cx="1991945" cy="194051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">
            <a:extLst>
              <a:ext uri="{FF2B5EF4-FFF2-40B4-BE49-F238E27FC236}">
                <a16:creationId xmlns:a16="http://schemas.microsoft.com/office/drawing/2014/main" id="{F9CE35E4-7D34-4377-B53A-D662790204A1}"/>
              </a:ext>
            </a:extLst>
          </p:cNvPr>
          <p:cNvSpPr txBox="1"/>
          <p:nvPr/>
        </p:nvSpPr>
        <p:spPr>
          <a:xfrm>
            <a:off x="5185104" y="881174"/>
            <a:ext cx="1687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Responsabilidade Social</a:t>
            </a: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4E91B44F-36CC-F793-A1E9-DB3A1E71132F}"/>
              </a:ext>
            </a:extLst>
          </p:cNvPr>
          <p:cNvSpPr txBox="1"/>
          <p:nvPr/>
        </p:nvSpPr>
        <p:spPr>
          <a:xfrm>
            <a:off x="7064214" y="881174"/>
            <a:ext cx="169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Qualidade, Saúde, Segurança e Meio Ambiente</a:t>
            </a:r>
          </a:p>
        </p:txBody>
      </p:sp>
      <p:sp>
        <p:nvSpPr>
          <p:cNvPr id="15" name="c">
            <a:extLst>
              <a:ext uri="{FF2B5EF4-FFF2-40B4-BE49-F238E27FC236}">
                <a16:creationId xmlns:a16="http://schemas.microsoft.com/office/drawing/2014/main" id="{815C34A2-193D-6A1E-8F52-5D8D970EB504}"/>
              </a:ext>
            </a:extLst>
          </p:cNvPr>
          <p:cNvSpPr txBox="1"/>
          <p:nvPr/>
        </p:nvSpPr>
        <p:spPr>
          <a:xfrm>
            <a:off x="4030554" y="3080320"/>
            <a:ext cx="16521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Sustentabilidade e Sistemas de Gestão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EF79315-2556-5F3B-B397-4EA0296D5A68}"/>
              </a:ext>
            </a:extLst>
          </p:cNvPr>
          <p:cNvSpPr/>
          <p:nvPr/>
        </p:nvSpPr>
        <p:spPr>
          <a:xfrm>
            <a:off x="5904818" y="2400396"/>
            <a:ext cx="1850400" cy="21708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n">
            <a:extLst>
              <a:ext uri="{FF2B5EF4-FFF2-40B4-BE49-F238E27FC236}">
                <a16:creationId xmlns:a16="http://schemas.microsoft.com/office/drawing/2014/main" id="{B643884D-1C5C-E01C-0CB7-C54B66EA7242}"/>
              </a:ext>
            </a:extLst>
          </p:cNvPr>
          <p:cNvSpPr txBox="1"/>
          <p:nvPr/>
        </p:nvSpPr>
        <p:spPr>
          <a:xfrm>
            <a:off x="5947052" y="2527081"/>
            <a:ext cx="481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88F2C18E-3410-BB46-0614-3E5D71B3BEB5}"/>
              </a:ext>
            </a:extLst>
          </p:cNvPr>
          <p:cNvSpPr txBox="1"/>
          <p:nvPr/>
        </p:nvSpPr>
        <p:spPr>
          <a:xfrm>
            <a:off x="5947052" y="3080320"/>
            <a:ext cx="16175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Política de Consequências</a:t>
            </a:r>
          </a:p>
        </p:txBody>
      </p:sp>
      <p:sp>
        <p:nvSpPr>
          <p:cNvPr id="26" name="n">
            <a:extLst>
              <a:ext uri="{FF2B5EF4-FFF2-40B4-BE49-F238E27FC236}">
                <a16:creationId xmlns:a16="http://schemas.microsoft.com/office/drawing/2014/main" id="{2BDF4DF1-99B5-0870-8DB3-6DB007FA4E82}"/>
              </a:ext>
            </a:extLst>
          </p:cNvPr>
          <p:cNvSpPr txBox="1"/>
          <p:nvPr/>
        </p:nvSpPr>
        <p:spPr>
          <a:xfrm>
            <a:off x="7064213" y="355335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sp>
        <p:nvSpPr>
          <p:cNvPr id="27" name="n">
            <a:extLst>
              <a:ext uri="{FF2B5EF4-FFF2-40B4-BE49-F238E27FC236}">
                <a16:creationId xmlns:a16="http://schemas.microsoft.com/office/drawing/2014/main" id="{E754C208-911A-66CE-F9C4-E24CE32F49B7}"/>
              </a:ext>
            </a:extLst>
          </p:cNvPr>
          <p:cNvSpPr txBox="1"/>
          <p:nvPr/>
        </p:nvSpPr>
        <p:spPr>
          <a:xfrm>
            <a:off x="4030554" y="2501316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pic>
        <p:nvPicPr>
          <p:cNvPr id="36" name="Imagem" descr="Imagem">
            <a:extLst>
              <a:ext uri="{FF2B5EF4-FFF2-40B4-BE49-F238E27FC236}">
                <a16:creationId xmlns:a16="http://schemas.microsoft.com/office/drawing/2014/main" id="{E38F3ECA-AEDB-8FB8-4832-AD11AA1445EB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8292896" y="4910012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42" name="t">
            <a:extLst>
              <a:ext uri="{FF2B5EF4-FFF2-40B4-BE49-F238E27FC236}">
                <a16:creationId xmlns:a16="http://schemas.microsoft.com/office/drawing/2014/main" id="{CB683E60-820A-AAE7-75A9-376F46F7A0B7}"/>
              </a:ext>
            </a:extLst>
          </p:cNvPr>
          <p:cNvSpPr txBox="1"/>
          <p:nvPr/>
        </p:nvSpPr>
        <p:spPr>
          <a:xfrm>
            <a:off x="5185104" y="1408083"/>
            <a:ext cx="155426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pt-BR" sz="1000" b="0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Compromisso com a comunidade e direitos humanos</a:t>
            </a:r>
          </a:p>
        </p:txBody>
      </p:sp>
      <p:sp>
        <p:nvSpPr>
          <p:cNvPr id="44" name="t">
            <a:extLst>
              <a:ext uri="{FF2B5EF4-FFF2-40B4-BE49-F238E27FC236}">
                <a16:creationId xmlns:a16="http://schemas.microsoft.com/office/drawing/2014/main" id="{0FB9A632-1D54-0357-11F4-2322442E842A}"/>
              </a:ext>
            </a:extLst>
          </p:cNvPr>
          <p:cNvSpPr txBox="1"/>
          <p:nvPr/>
        </p:nvSpPr>
        <p:spPr>
          <a:xfrm>
            <a:off x="7064214" y="1434307"/>
            <a:ext cx="17393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b="0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Busca pela excelência,</a:t>
            </a:r>
          </a:p>
          <a:p>
            <a:r>
              <a:rPr lang="pt-BR" sz="1000" b="0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ambientes de trabalho seguros e preservação ambiental</a:t>
            </a:r>
          </a:p>
        </p:txBody>
      </p:sp>
      <p:sp>
        <p:nvSpPr>
          <p:cNvPr id="46" name="t">
            <a:extLst>
              <a:ext uri="{FF2B5EF4-FFF2-40B4-BE49-F238E27FC236}">
                <a16:creationId xmlns:a16="http://schemas.microsoft.com/office/drawing/2014/main" id="{B588D123-EAC5-40D9-78DC-37B4B3C8AFE1}"/>
              </a:ext>
            </a:extLst>
          </p:cNvPr>
          <p:cNvSpPr txBox="1"/>
          <p:nvPr/>
        </p:nvSpPr>
        <p:spPr>
          <a:xfrm>
            <a:off x="4030554" y="3685904"/>
            <a:ext cx="15574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pt-BR" sz="1000" b="0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Práticas alinhadas com os princípios de sustentabilidade e gestão eficiente</a:t>
            </a:r>
          </a:p>
        </p:txBody>
      </p:sp>
      <p:sp>
        <p:nvSpPr>
          <p:cNvPr id="48" name="t">
            <a:extLst>
              <a:ext uri="{FF2B5EF4-FFF2-40B4-BE49-F238E27FC236}">
                <a16:creationId xmlns:a16="http://schemas.microsoft.com/office/drawing/2014/main" id="{DD4E3F65-7E5C-9200-C708-7A677005A705}"/>
              </a:ext>
            </a:extLst>
          </p:cNvPr>
          <p:cNvSpPr txBox="1"/>
          <p:nvPr/>
        </p:nvSpPr>
        <p:spPr>
          <a:xfrm>
            <a:off x="5961650" y="3685904"/>
            <a:ext cx="17573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pt-BR" sz="1000" b="0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Ações a serem tomadas caso o Código não seja devidamente cumprido</a:t>
            </a:r>
          </a:p>
        </p:txBody>
      </p:sp>
      <p:pic>
        <p:nvPicPr>
          <p:cNvPr id="38" name="Google Shape;267;p38">
            <a:extLst>
              <a:ext uri="{FF2B5EF4-FFF2-40B4-BE49-F238E27FC236}">
                <a16:creationId xmlns:a16="http://schemas.microsoft.com/office/drawing/2014/main" id="{48EF1D86-8CF2-EDB1-17CD-3CBA4467F1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-1341" t="5919" r="48190" b="15592"/>
          <a:stretch/>
        </p:blipFill>
        <p:spPr>
          <a:xfrm flipH="1">
            <a:off x="-351624" y="0"/>
            <a:ext cx="483949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1E9FAB3-DA10-B43E-7050-1973899BCA31}"/>
              </a:ext>
            </a:extLst>
          </p:cNvPr>
          <p:cNvSpPr/>
          <p:nvPr/>
        </p:nvSpPr>
        <p:spPr>
          <a:xfrm flipH="1">
            <a:off x="-221675" y="4892765"/>
            <a:ext cx="8346498" cy="501470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t">
            <a:extLst>
              <a:ext uri="{FF2B5EF4-FFF2-40B4-BE49-F238E27FC236}">
                <a16:creationId xmlns:a16="http://schemas.microsoft.com/office/drawing/2014/main" id="{1191D82F-4537-9C17-3286-DD62DACAB4DC}"/>
              </a:ext>
            </a:extLst>
          </p:cNvPr>
          <p:cNvSpPr txBox="1"/>
          <p:nvPr/>
        </p:nvSpPr>
        <p:spPr>
          <a:xfrm>
            <a:off x="3296907" y="1397809"/>
            <a:ext cx="16886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i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Sora Light" pitchFamily="2" charset="0"/>
              </a:rPr>
              <a:t>Práticas éticas e transparentes, em uma</a:t>
            </a:r>
          </a:p>
          <a:p>
            <a:r>
              <a:rPr lang="pt-BR" sz="1000" b="0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conduta respeitosa e justa nas interações</a:t>
            </a:r>
          </a:p>
        </p:txBody>
      </p:sp>
      <p:sp>
        <p:nvSpPr>
          <p:cNvPr id="9" name="c">
            <a:extLst>
              <a:ext uri="{FF2B5EF4-FFF2-40B4-BE49-F238E27FC236}">
                <a16:creationId xmlns:a16="http://schemas.microsoft.com/office/drawing/2014/main" id="{4A8F15D7-7EFB-5003-1C9A-EFC8936FAC94}"/>
              </a:ext>
            </a:extLst>
          </p:cNvPr>
          <p:cNvSpPr txBox="1"/>
          <p:nvPr/>
        </p:nvSpPr>
        <p:spPr>
          <a:xfrm>
            <a:off x="3296907" y="881174"/>
            <a:ext cx="1859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2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Integridade, Respeito e Ética</a:t>
            </a:r>
          </a:p>
        </p:txBody>
      </p:sp>
      <p:sp>
        <p:nvSpPr>
          <p:cNvPr id="25" name="n">
            <a:extLst>
              <a:ext uri="{FF2B5EF4-FFF2-40B4-BE49-F238E27FC236}">
                <a16:creationId xmlns:a16="http://schemas.microsoft.com/office/drawing/2014/main" id="{21A40555-43CB-A01D-3832-70EAE753B086}"/>
              </a:ext>
            </a:extLst>
          </p:cNvPr>
          <p:cNvSpPr txBox="1"/>
          <p:nvPr/>
        </p:nvSpPr>
        <p:spPr>
          <a:xfrm>
            <a:off x="5185103" y="355335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sp>
        <p:nvSpPr>
          <p:cNvPr id="24" name="n">
            <a:extLst>
              <a:ext uri="{FF2B5EF4-FFF2-40B4-BE49-F238E27FC236}">
                <a16:creationId xmlns:a16="http://schemas.microsoft.com/office/drawing/2014/main" id="{29D5ACBD-4684-625A-D638-39343AE89205}"/>
              </a:ext>
            </a:extLst>
          </p:cNvPr>
          <p:cNvSpPr txBox="1"/>
          <p:nvPr/>
        </p:nvSpPr>
        <p:spPr>
          <a:xfrm>
            <a:off x="3296907" y="355335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AF450D1-B7F0-4C68-E8AB-2734EC46FCB3}"/>
              </a:ext>
            </a:extLst>
          </p:cNvPr>
          <p:cNvSpPr/>
          <p:nvPr/>
        </p:nvSpPr>
        <p:spPr>
          <a:xfrm>
            <a:off x="914544" y="5168184"/>
            <a:ext cx="8441185" cy="501470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63CCBC7-139D-F278-8CEF-C6773C92B7F8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863588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22" grpId="0" animBg="1"/>
      <p:bldP spid="23" grpId="0" animBg="1"/>
      <p:bldP spid="11" grpId="0"/>
      <p:bldP spid="13" grpId="0"/>
      <p:bldP spid="15" grpId="0"/>
      <p:bldP spid="28" grpId="0" animBg="1"/>
      <p:bldP spid="29" grpId="0"/>
      <p:bldP spid="17" grpId="0"/>
      <p:bldP spid="26" grpId="0"/>
      <p:bldP spid="27" grpId="0"/>
      <p:bldP spid="42" grpId="0"/>
      <p:bldP spid="44" grpId="0"/>
      <p:bldP spid="46" grpId="0"/>
      <p:bldP spid="48" grpId="0"/>
      <p:bldP spid="40" grpId="0"/>
      <p:bldP spid="9" grpId="0"/>
      <p:bldP spid="25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1DD45539-2982-304A-4677-C0D70968253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AF0EFDB-C6EB-0E0F-D3BA-066CB7A3A887}"/>
              </a:ext>
            </a:extLst>
          </p:cNvPr>
          <p:cNvSpPr/>
          <p:nvPr/>
        </p:nvSpPr>
        <p:spPr>
          <a:xfrm>
            <a:off x="5163173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1171C0F-572B-51FF-501D-883F65073418}"/>
              </a:ext>
            </a:extLst>
          </p:cNvPr>
          <p:cNvSpPr/>
          <p:nvPr/>
        </p:nvSpPr>
        <p:spPr>
          <a:xfrm>
            <a:off x="7119151" y="207671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0D6549B-2581-182E-9D8F-66A7C24536F5}"/>
              </a:ext>
            </a:extLst>
          </p:cNvPr>
          <p:cNvSpPr/>
          <p:nvPr/>
        </p:nvSpPr>
        <p:spPr>
          <a:xfrm>
            <a:off x="5184461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20DC6BF3-B26C-5214-B225-70057620B8F2}"/>
              </a:ext>
            </a:extLst>
          </p:cNvPr>
          <p:cNvSpPr/>
          <p:nvPr/>
        </p:nvSpPr>
        <p:spPr>
          <a:xfrm>
            <a:off x="7128602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EF79315-2556-5F3B-B397-4EA0296D5A68}"/>
              </a:ext>
            </a:extLst>
          </p:cNvPr>
          <p:cNvSpPr/>
          <p:nvPr/>
        </p:nvSpPr>
        <p:spPr>
          <a:xfrm>
            <a:off x="7131720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643884D-1C5C-E01C-0CB7-C54B66EA7242}"/>
              </a:ext>
            </a:extLst>
          </p:cNvPr>
          <p:cNvSpPr txBox="1"/>
          <p:nvPr/>
        </p:nvSpPr>
        <p:spPr>
          <a:xfrm>
            <a:off x="7791109" y="3395614"/>
            <a:ext cx="481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9D5ACBD-4684-625A-D638-39343AE89205}"/>
              </a:ext>
            </a:extLst>
          </p:cNvPr>
          <p:cNvSpPr txBox="1"/>
          <p:nvPr/>
        </p:nvSpPr>
        <p:spPr>
          <a:xfrm>
            <a:off x="7828233" y="370592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1A40555-43CB-A01D-3832-70EAE753B086}"/>
              </a:ext>
            </a:extLst>
          </p:cNvPr>
          <p:cNvSpPr txBox="1"/>
          <p:nvPr/>
        </p:nvSpPr>
        <p:spPr>
          <a:xfrm>
            <a:off x="5824967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BDF4DF1-99B5-0870-8DB3-6DB007FA4E82}"/>
              </a:ext>
            </a:extLst>
          </p:cNvPr>
          <p:cNvSpPr txBox="1"/>
          <p:nvPr/>
        </p:nvSpPr>
        <p:spPr>
          <a:xfrm>
            <a:off x="7790396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754C208-911A-66CE-F9C4-E24CE32F49B7}"/>
              </a:ext>
            </a:extLst>
          </p:cNvPr>
          <p:cNvSpPr txBox="1"/>
          <p:nvPr/>
        </p:nvSpPr>
        <p:spPr>
          <a:xfrm>
            <a:off x="5836637" y="3395614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DD4D577-3C70-95B2-5B53-FA38FD439E09}"/>
              </a:ext>
            </a:extLst>
          </p:cNvPr>
          <p:cNvSpPr/>
          <p:nvPr/>
        </p:nvSpPr>
        <p:spPr>
          <a:xfrm>
            <a:off x="-1006436" y="-618170"/>
            <a:ext cx="7991505" cy="2193343"/>
          </a:xfrm>
          <a:prstGeom prst="roundRect">
            <a:avLst>
              <a:gd name="adj" fmla="val 114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149FD3-D863-1F8C-093B-B2555AE78285}"/>
              </a:ext>
            </a:extLst>
          </p:cNvPr>
          <p:cNvSpPr txBox="1"/>
          <p:nvPr/>
        </p:nvSpPr>
        <p:spPr>
          <a:xfrm>
            <a:off x="3301285" y="379677"/>
            <a:ext cx="3463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0" dirty="0"/>
              <a:t>Principais temas abordados</a:t>
            </a:r>
          </a:p>
        </p:txBody>
      </p:sp>
      <p:pic>
        <p:nvPicPr>
          <p:cNvPr id="8" name="Google Shape;267;p38">
            <a:extLst>
              <a:ext uri="{FF2B5EF4-FFF2-40B4-BE49-F238E27FC236}">
                <a16:creationId xmlns:a16="http://schemas.microsoft.com/office/drawing/2014/main" id="{2F4272F9-8E94-7709-FF04-69044A265C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341" t="5919" r="48190" b="15592"/>
          <a:stretch/>
        </p:blipFill>
        <p:spPr>
          <a:xfrm flipH="1">
            <a:off x="0" y="0"/>
            <a:ext cx="483949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5C6734A-3070-42D2-7F35-DFF4758B2579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" descr="Imagem">
            <a:extLst>
              <a:ext uri="{FF2B5EF4-FFF2-40B4-BE49-F238E27FC236}">
                <a16:creationId xmlns:a16="http://schemas.microsoft.com/office/drawing/2014/main" id="{406F0BA4-8482-B1AF-E535-A67C5100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20978" y="4910012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783E62-A85F-028E-6B3E-3253155A6889}"/>
              </a:ext>
            </a:extLst>
          </p:cNvPr>
          <p:cNvSpPr txBox="1"/>
          <p:nvPr/>
        </p:nvSpPr>
        <p:spPr>
          <a:xfrm>
            <a:off x="5218693" y="2390266"/>
            <a:ext cx="168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Responsabilidade Social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7EBCF8F-0976-8027-47F2-F21A6CE8E9CE}"/>
              </a:ext>
            </a:extLst>
          </p:cNvPr>
          <p:cNvSpPr txBox="1"/>
          <p:nvPr/>
        </p:nvSpPr>
        <p:spPr>
          <a:xfrm>
            <a:off x="7182002" y="2390266"/>
            <a:ext cx="169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Qualidade, Saúde, Segurança e Meio Ambiente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8A4C4B-EC9A-9FFC-4EC9-911C75E35A33}"/>
              </a:ext>
            </a:extLst>
          </p:cNvPr>
          <p:cNvSpPr txBox="1"/>
          <p:nvPr/>
        </p:nvSpPr>
        <p:spPr>
          <a:xfrm>
            <a:off x="5269023" y="3941925"/>
            <a:ext cx="1630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Sustentabilidade e Sistemas de Gestão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625A05-CAE7-F3C2-8F1E-2AD4054EACB6}"/>
              </a:ext>
            </a:extLst>
          </p:cNvPr>
          <p:cNvSpPr txBox="1"/>
          <p:nvPr/>
        </p:nvSpPr>
        <p:spPr>
          <a:xfrm>
            <a:off x="7188129" y="3941925"/>
            <a:ext cx="1687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Política de Consequências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8A1D749-50AB-6F5D-25F0-8404AC6B6E67}"/>
              </a:ext>
            </a:extLst>
          </p:cNvPr>
          <p:cNvSpPr txBox="1"/>
          <p:nvPr/>
        </p:nvSpPr>
        <p:spPr>
          <a:xfrm>
            <a:off x="7174111" y="927340"/>
            <a:ext cx="1690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2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Integridade, Respeito e Ética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118413-453B-9F50-C594-15A2D7167CAB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811548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75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22" grpId="0" animBg="1"/>
      <p:bldP spid="23" grpId="0" animBg="1"/>
      <p:bldP spid="28" grpId="0" animBg="1"/>
      <p:bldP spid="29" grpId="0"/>
      <p:bldP spid="24" grpId="0"/>
      <p:bldP spid="25" grpId="0"/>
      <p:bldP spid="26" grpId="0"/>
      <p:bldP spid="27" grpId="0"/>
      <p:bldP spid="14" grpId="0"/>
      <p:bldP spid="16" grpId="0"/>
      <p:bldP spid="18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80094D2-F26F-0AFB-E193-8BAE63C277C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F4B91CAA-25C0-F991-25C6-CC4730E5DF1A}"/>
              </a:ext>
            </a:extLst>
          </p:cNvPr>
          <p:cNvSpPr txBox="1">
            <a:spLocks/>
          </p:cNvSpPr>
          <p:nvPr/>
        </p:nvSpPr>
        <p:spPr>
          <a:xfrm>
            <a:off x="2608678" y="-287131"/>
            <a:ext cx="67318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8000" b="1" i="0">
                <a:solidFill>
                  <a:srgbClr val="E2EFFE"/>
                </a:solidFill>
              </a:defRPr>
            </a:lvl1pPr>
          </a:lstStyle>
          <a:p>
            <a:pPr algn="r"/>
            <a:r>
              <a:rPr lang="pt-BR" spc="-150" dirty="0">
                <a:solidFill>
                  <a:schemeClr val="bg1"/>
                </a:solidFill>
              </a:rPr>
              <a:t>Integridade, Respeito e Ética</a:t>
            </a:r>
            <a:endParaRPr lang="en-BR" spc="-150" dirty="0">
              <a:solidFill>
                <a:schemeClr val="bg1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5AADB45-2A20-1E85-C2CF-1E9ABECE0121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" descr="Imagem">
            <a:extLst>
              <a:ext uri="{FF2B5EF4-FFF2-40B4-BE49-F238E27FC236}">
                <a16:creationId xmlns:a16="http://schemas.microsoft.com/office/drawing/2014/main" id="{2891B769-216B-EF59-C0CE-670C97BDB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55F7E39-CE40-02AB-0853-AF2AEFA37310}"/>
              </a:ext>
            </a:extLst>
          </p:cNvPr>
          <p:cNvSpPr txBox="1"/>
          <p:nvPr/>
        </p:nvSpPr>
        <p:spPr>
          <a:xfrm>
            <a:off x="597090" y="840878"/>
            <a:ext cx="3811137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i="0" dirty="0">
                <a:solidFill>
                  <a:schemeClr val="accent2"/>
                </a:solidFill>
                <a:highlight>
                  <a:srgbClr val="F3F8FF"/>
                </a:highlight>
                <a:cs typeface="Sora Light" pitchFamily="2" charset="0"/>
              </a:rPr>
              <a:t>Integridade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 vai além de seguir leis, é fazer o que é certo mesmo quando não é obrigatório.</a:t>
            </a:r>
          </a:p>
          <a:p>
            <a:endParaRPr lang="pt-BR" sz="1600" i="0" dirty="0">
              <a:solidFill>
                <a:schemeClr val="tx1"/>
              </a:solidFill>
              <a:highlight>
                <a:srgbClr val="F3F8FF"/>
              </a:highlight>
              <a:cs typeface="Sora Light" pitchFamily="2" charset="0"/>
            </a:endParaRPr>
          </a:p>
          <a:p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Todos têm o </a:t>
            </a:r>
            <a:r>
              <a:rPr lang="pt-BR" sz="1600" b="1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dever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 de agir com integridade em suas atividades diárias. Colaboradores e líderes devem incentivar uma </a:t>
            </a:r>
            <a:r>
              <a:rPr lang="pt-BR" sz="1600" b="1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cultura de integridade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 na </a:t>
            </a:r>
            <a:r>
              <a:rPr lang="pt-BR" sz="1600" i="0" dirty="0" err="1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Acelen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.</a:t>
            </a:r>
          </a:p>
          <a:p>
            <a:endParaRPr lang="pt-BR" sz="1600" i="0" dirty="0">
              <a:solidFill>
                <a:schemeClr val="tx1"/>
              </a:solidFill>
              <a:highlight>
                <a:srgbClr val="F3F8FF"/>
              </a:highlight>
              <a:cs typeface="Sora Light" pitchFamily="2" charset="0"/>
            </a:endParaRPr>
          </a:p>
          <a:p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Cada Fornecedor é responsável por criar e promover um </a:t>
            </a:r>
            <a:r>
              <a:rPr lang="pt-BR" sz="1600" b="1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ambiente transparente e </a:t>
            </a:r>
            <a:r>
              <a:rPr lang="pt-BR" sz="1600" b="1" i="0" dirty="0">
                <a:solidFill>
                  <a:schemeClr val="accent1"/>
                </a:solidFill>
                <a:highlight>
                  <a:srgbClr val="F3F8FF"/>
                </a:highlight>
                <a:cs typeface="Sora Light" pitchFamily="2" charset="0"/>
              </a:rPr>
              <a:t>respeitoso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9665D1-F418-2C6B-55F5-04B5664C0EA0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3457588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 41">
            <a:extLst>
              <a:ext uri="{FF2B5EF4-FFF2-40B4-BE49-F238E27FC236}">
                <a16:creationId xmlns:a16="http://schemas.microsoft.com/office/drawing/2014/main" id="{A8003E06-DF16-247A-FCC2-F3F47BA54A1D}"/>
              </a:ext>
            </a:extLst>
          </p:cNvPr>
          <p:cNvSpPr/>
          <p:nvPr/>
        </p:nvSpPr>
        <p:spPr>
          <a:xfrm>
            <a:off x="0" y="3001812"/>
            <a:ext cx="9144000" cy="21416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27E87BB-CF40-5C81-2222-5F3E65F04B46}"/>
              </a:ext>
            </a:extLst>
          </p:cNvPr>
          <p:cNvGrpSpPr/>
          <p:nvPr/>
        </p:nvGrpSpPr>
        <p:grpSpPr>
          <a:xfrm>
            <a:off x="720402" y="2703684"/>
            <a:ext cx="861328" cy="826428"/>
            <a:chOff x="720402" y="2703684"/>
            <a:chExt cx="861328" cy="826428"/>
          </a:xfrm>
        </p:grpSpPr>
        <p:sp>
          <p:nvSpPr>
            <p:cNvPr id="6" name="Google Shape;129;p19">
              <a:extLst>
                <a:ext uri="{FF2B5EF4-FFF2-40B4-BE49-F238E27FC236}">
                  <a16:creationId xmlns:a16="http://schemas.microsoft.com/office/drawing/2014/main" id="{DFBCBC78-AFCF-3E63-8018-2C89BAC9595E}"/>
                </a:ext>
              </a:extLst>
            </p:cNvPr>
            <p:cNvSpPr/>
            <p:nvPr/>
          </p:nvSpPr>
          <p:spPr>
            <a:xfrm>
              <a:off x="720402" y="2703684"/>
              <a:ext cx="861328" cy="826428"/>
            </a:xfrm>
            <a:custGeom>
              <a:avLst/>
              <a:gdLst/>
              <a:ahLst/>
              <a:cxnLst/>
              <a:rect l="l" t="t" r="r" b="b"/>
              <a:pathLst>
                <a:path w="29789" h="28582" extrusionOk="0">
                  <a:moveTo>
                    <a:pt x="14877" y="1"/>
                  </a:moveTo>
                  <a:cubicBezTo>
                    <a:pt x="7501" y="1"/>
                    <a:pt x="1237" y="5644"/>
                    <a:pt x="634" y="13124"/>
                  </a:cubicBezTo>
                  <a:cubicBezTo>
                    <a:pt x="1" y="20996"/>
                    <a:pt x="5872" y="27901"/>
                    <a:pt x="13744" y="28535"/>
                  </a:cubicBezTo>
                  <a:cubicBezTo>
                    <a:pt x="14134" y="28566"/>
                    <a:pt x="14523" y="28582"/>
                    <a:pt x="14908" y="28582"/>
                  </a:cubicBezTo>
                  <a:cubicBezTo>
                    <a:pt x="22255" y="28582"/>
                    <a:pt x="28519" y="22939"/>
                    <a:pt x="29121" y="15459"/>
                  </a:cubicBezTo>
                  <a:cubicBezTo>
                    <a:pt x="29789" y="7586"/>
                    <a:pt x="23918" y="681"/>
                    <a:pt x="16045" y="48"/>
                  </a:cubicBezTo>
                  <a:cubicBezTo>
                    <a:pt x="15653" y="16"/>
                    <a:pt x="15263" y="1"/>
                    <a:pt x="148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+mn-lt"/>
              </a:endParaRPr>
            </a:p>
          </p:txBody>
        </p:sp>
        <p:grpSp>
          <p:nvGrpSpPr>
            <p:cNvPr id="11" name="Google Shape;960;p25">
              <a:extLst>
                <a:ext uri="{FF2B5EF4-FFF2-40B4-BE49-F238E27FC236}">
                  <a16:creationId xmlns:a16="http://schemas.microsoft.com/office/drawing/2014/main" id="{44E5EC87-6862-3646-C66B-FE3D0FA801AE}"/>
                </a:ext>
              </a:extLst>
            </p:cNvPr>
            <p:cNvGrpSpPr/>
            <p:nvPr/>
          </p:nvGrpSpPr>
          <p:grpSpPr>
            <a:xfrm>
              <a:off x="968184" y="2958009"/>
              <a:ext cx="365765" cy="317779"/>
              <a:chOff x="1236450" y="4154688"/>
              <a:chExt cx="365765" cy="317779"/>
            </a:xfrm>
            <a:solidFill>
              <a:schemeClr val="bg1"/>
            </a:solidFill>
          </p:grpSpPr>
          <p:sp>
            <p:nvSpPr>
              <p:cNvPr id="12" name="Google Shape;961;p25">
                <a:extLst>
                  <a:ext uri="{FF2B5EF4-FFF2-40B4-BE49-F238E27FC236}">
                    <a16:creationId xmlns:a16="http://schemas.microsoft.com/office/drawing/2014/main" id="{BD176F3B-CB97-A786-8BA2-A42795775B41}"/>
                  </a:ext>
                </a:extLst>
              </p:cNvPr>
              <p:cNvSpPr/>
              <p:nvPr/>
            </p:nvSpPr>
            <p:spPr>
              <a:xfrm>
                <a:off x="1357122" y="4154688"/>
                <a:ext cx="124423" cy="123660"/>
              </a:xfrm>
              <a:custGeom>
                <a:avLst/>
                <a:gdLst/>
                <a:ahLst/>
                <a:cxnLst/>
                <a:rect l="l" t="t" r="r" b="b"/>
                <a:pathLst>
                  <a:path w="15155" h="15122" extrusionOk="0">
                    <a:moveTo>
                      <a:pt x="7577" y="0"/>
                    </a:moveTo>
                    <a:cubicBezTo>
                      <a:pt x="3415" y="0"/>
                      <a:pt x="0" y="3382"/>
                      <a:pt x="0" y="7545"/>
                    </a:cubicBezTo>
                    <a:cubicBezTo>
                      <a:pt x="0" y="11740"/>
                      <a:pt x="3415" y="15122"/>
                      <a:pt x="7577" y="15122"/>
                    </a:cubicBezTo>
                    <a:cubicBezTo>
                      <a:pt x="11772" y="15122"/>
                      <a:pt x="15154" y="11740"/>
                      <a:pt x="15154" y="7545"/>
                    </a:cubicBezTo>
                    <a:cubicBezTo>
                      <a:pt x="15154" y="5561"/>
                      <a:pt x="14341" y="3643"/>
                      <a:pt x="12943" y="2212"/>
                    </a:cubicBezTo>
                    <a:cubicBezTo>
                      <a:pt x="11512" y="781"/>
                      <a:pt x="9593" y="0"/>
                      <a:pt x="757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  <p:sp>
            <p:nvSpPr>
              <p:cNvPr id="13" name="Google Shape;962;p25">
                <a:extLst>
                  <a:ext uri="{FF2B5EF4-FFF2-40B4-BE49-F238E27FC236}">
                    <a16:creationId xmlns:a16="http://schemas.microsoft.com/office/drawing/2014/main" id="{F4FA374F-C809-CA64-2C81-00066E28C754}"/>
                  </a:ext>
                </a:extLst>
              </p:cNvPr>
              <p:cNvSpPr/>
              <p:nvPr/>
            </p:nvSpPr>
            <p:spPr>
              <a:xfrm>
                <a:off x="1505822" y="4200166"/>
                <a:ext cx="78504" cy="78185"/>
              </a:xfrm>
              <a:custGeom>
                <a:avLst/>
                <a:gdLst/>
                <a:ahLst/>
                <a:cxnLst/>
                <a:rect l="l" t="t" r="r" b="b"/>
                <a:pathLst>
                  <a:path w="9562" h="9561" extrusionOk="0">
                    <a:moveTo>
                      <a:pt x="4781" y="0"/>
                    </a:moveTo>
                    <a:cubicBezTo>
                      <a:pt x="2147" y="0"/>
                      <a:pt x="0" y="2147"/>
                      <a:pt x="0" y="4781"/>
                    </a:cubicBezTo>
                    <a:cubicBezTo>
                      <a:pt x="0" y="7415"/>
                      <a:pt x="2147" y="9561"/>
                      <a:pt x="4781" y="9561"/>
                    </a:cubicBezTo>
                    <a:cubicBezTo>
                      <a:pt x="7415" y="9561"/>
                      <a:pt x="9561" y="7415"/>
                      <a:pt x="9561" y="4781"/>
                    </a:cubicBezTo>
                    <a:cubicBezTo>
                      <a:pt x="9561" y="2147"/>
                      <a:pt x="7415" y="0"/>
                      <a:pt x="47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  <p:sp>
            <p:nvSpPr>
              <p:cNvPr id="14" name="Google Shape;963;p25">
                <a:extLst>
                  <a:ext uri="{FF2B5EF4-FFF2-40B4-BE49-F238E27FC236}">
                    <a16:creationId xmlns:a16="http://schemas.microsoft.com/office/drawing/2014/main" id="{503C9219-BAAF-92AE-E265-0798D6A7A052}"/>
                  </a:ext>
                </a:extLst>
              </p:cNvPr>
              <p:cNvSpPr/>
              <p:nvPr/>
            </p:nvSpPr>
            <p:spPr>
              <a:xfrm>
                <a:off x="1254330" y="4200166"/>
                <a:ext cx="78504" cy="78185"/>
              </a:xfrm>
              <a:custGeom>
                <a:avLst/>
                <a:gdLst/>
                <a:ahLst/>
                <a:cxnLst/>
                <a:rect l="l" t="t" r="r" b="b"/>
                <a:pathLst>
                  <a:path w="9562" h="9561" extrusionOk="0">
                    <a:moveTo>
                      <a:pt x="4781" y="0"/>
                    </a:moveTo>
                    <a:cubicBezTo>
                      <a:pt x="2147" y="0"/>
                      <a:pt x="1" y="2147"/>
                      <a:pt x="1" y="4781"/>
                    </a:cubicBezTo>
                    <a:cubicBezTo>
                      <a:pt x="1" y="7415"/>
                      <a:pt x="2147" y="9561"/>
                      <a:pt x="4781" y="9561"/>
                    </a:cubicBezTo>
                    <a:cubicBezTo>
                      <a:pt x="7415" y="9561"/>
                      <a:pt x="9562" y="7415"/>
                      <a:pt x="9562" y="4781"/>
                    </a:cubicBezTo>
                    <a:cubicBezTo>
                      <a:pt x="9562" y="2147"/>
                      <a:pt x="7415" y="0"/>
                      <a:pt x="47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  <p:sp>
            <p:nvSpPr>
              <p:cNvPr id="15" name="Google Shape;964;p25">
                <a:extLst>
                  <a:ext uri="{FF2B5EF4-FFF2-40B4-BE49-F238E27FC236}">
                    <a16:creationId xmlns:a16="http://schemas.microsoft.com/office/drawing/2014/main" id="{5882836D-9FB7-8650-DC77-8144F6CABCE4}"/>
                  </a:ext>
                </a:extLst>
              </p:cNvPr>
              <p:cNvSpPr/>
              <p:nvPr/>
            </p:nvSpPr>
            <p:spPr>
              <a:xfrm>
                <a:off x="1236450" y="4302490"/>
                <a:ext cx="95852" cy="146770"/>
              </a:xfrm>
              <a:custGeom>
                <a:avLst/>
                <a:gdLst/>
                <a:ahLst/>
                <a:cxnLst/>
                <a:rect l="l" t="t" r="r" b="b"/>
                <a:pathLst>
                  <a:path w="11675" h="17948" extrusionOk="0">
                    <a:moveTo>
                      <a:pt x="7193" y="0"/>
                    </a:moveTo>
                    <a:cubicBezTo>
                      <a:pt x="6785" y="0"/>
                      <a:pt x="6362" y="8"/>
                      <a:pt x="5919" y="8"/>
                    </a:cubicBezTo>
                    <a:cubicBezTo>
                      <a:pt x="2667" y="8"/>
                      <a:pt x="0" y="2642"/>
                      <a:pt x="0" y="5894"/>
                    </a:cubicBezTo>
                    <a:lnTo>
                      <a:pt x="0" y="15390"/>
                    </a:lnTo>
                    <a:cubicBezTo>
                      <a:pt x="0" y="16788"/>
                      <a:pt x="1138" y="17927"/>
                      <a:pt x="2569" y="17927"/>
                    </a:cubicBezTo>
                    <a:cubicBezTo>
                      <a:pt x="5002" y="17927"/>
                      <a:pt x="6347" y="17947"/>
                      <a:pt x="7085" y="17947"/>
                    </a:cubicBezTo>
                    <a:cubicBezTo>
                      <a:pt x="8192" y="17947"/>
                      <a:pt x="7935" y="17901"/>
                      <a:pt x="7935" y="17666"/>
                    </a:cubicBezTo>
                    <a:cubicBezTo>
                      <a:pt x="7935" y="10935"/>
                      <a:pt x="7122" y="5992"/>
                      <a:pt x="11675" y="1342"/>
                    </a:cubicBezTo>
                    <a:cubicBezTo>
                      <a:pt x="10172" y="124"/>
                      <a:pt x="8793" y="0"/>
                      <a:pt x="719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  <p:sp>
            <p:nvSpPr>
              <p:cNvPr id="16" name="Google Shape;965;p25">
                <a:extLst>
                  <a:ext uri="{FF2B5EF4-FFF2-40B4-BE49-F238E27FC236}">
                    <a16:creationId xmlns:a16="http://schemas.microsoft.com/office/drawing/2014/main" id="{30979224-711B-6E7D-A06C-DABBB404659D}"/>
                  </a:ext>
                </a:extLst>
              </p:cNvPr>
              <p:cNvSpPr/>
              <p:nvPr/>
            </p:nvSpPr>
            <p:spPr>
              <a:xfrm>
                <a:off x="1315467" y="4302056"/>
                <a:ext cx="201055" cy="170411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39" extrusionOk="0">
                    <a:moveTo>
                      <a:pt x="12516" y="0"/>
                    </a:moveTo>
                    <a:cubicBezTo>
                      <a:pt x="9624" y="0"/>
                      <a:pt x="7040" y="567"/>
                      <a:pt x="4749" y="2468"/>
                    </a:cubicBezTo>
                    <a:cubicBezTo>
                      <a:pt x="1" y="6273"/>
                      <a:pt x="911" y="11443"/>
                      <a:pt x="911" y="17719"/>
                    </a:cubicBezTo>
                    <a:cubicBezTo>
                      <a:pt x="911" y="19410"/>
                      <a:pt x="2245" y="20776"/>
                      <a:pt x="3968" y="20776"/>
                    </a:cubicBezTo>
                    <a:cubicBezTo>
                      <a:pt x="9971" y="20776"/>
                      <a:pt x="14089" y="20839"/>
                      <a:pt x="16951" y="20839"/>
                    </a:cubicBezTo>
                    <a:cubicBezTo>
                      <a:pt x="22834" y="20839"/>
                      <a:pt x="23409" y="20574"/>
                      <a:pt x="24131" y="18955"/>
                    </a:cubicBezTo>
                    <a:cubicBezTo>
                      <a:pt x="24488" y="18142"/>
                      <a:pt x="24391" y="18402"/>
                      <a:pt x="24391" y="10598"/>
                    </a:cubicBezTo>
                    <a:cubicBezTo>
                      <a:pt x="24391" y="4386"/>
                      <a:pt x="19025" y="94"/>
                      <a:pt x="14732" y="94"/>
                    </a:cubicBezTo>
                    <a:cubicBezTo>
                      <a:pt x="13974" y="35"/>
                      <a:pt x="13235" y="0"/>
                      <a:pt x="125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  <p:sp>
            <p:nvSpPr>
              <p:cNvPr id="17" name="Google Shape;966;p25">
                <a:extLst>
                  <a:ext uri="{FF2B5EF4-FFF2-40B4-BE49-F238E27FC236}">
                    <a16:creationId xmlns:a16="http://schemas.microsoft.com/office/drawing/2014/main" id="{0F336A81-AD08-A99A-4D31-7B9C47C396D2}"/>
                  </a:ext>
                </a:extLst>
              </p:cNvPr>
              <p:cNvSpPr/>
              <p:nvPr/>
            </p:nvSpPr>
            <p:spPr>
              <a:xfrm>
                <a:off x="1506355" y="4302490"/>
                <a:ext cx="95860" cy="14677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17948" extrusionOk="0">
                    <a:moveTo>
                      <a:pt x="4482" y="0"/>
                    </a:moveTo>
                    <a:cubicBezTo>
                      <a:pt x="2882" y="0"/>
                      <a:pt x="1503" y="124"/>
                      <a:pt x="0" y="1342"/>
                    </a:cubicBezTo>
                    <a:cubicBezTo>
                      <a:pt x="4521" y="5959"/>
                      <a:pt x="3740" y="10577"/>
                      <a:pt x="3740" y="17666"/>
                    </a:cubicBezTo>
                    <a:cubicBezTo>
                      <a:pt x="3740" y="17901"/>
                      <a:pt x="3530" y="17947"/>
                      <a:pt x="4625" y="17947"/>
                    </a:cubicBezTo>
                    <a:cubicBezTo>
                      <a:pt x="5356" y="17947"/>
                      <a:pt x="6667" y="17927"/>
                      <a:pt x="9008" y="17927"/>
                    </a:cubicBezTo>
                    <a:cubicBezTo>
                      <a:pt x="10472" y="17927"/>
                      <a:pt x="11675" y="16756"/>
                      <a:pt x="11675" y="15292"/>
                    </a:cubicBezTo>
                    <a:lnTo>
                      <a:pt x="11675" y="5894"/>
                    </a:lnTo>
                    <a:cubicBezTo>
                      <a:pt x="11675" y="2642"/>
                      <a:pt x="9008" y="8"/>
                      <a:pt x="5756" y="8"/>
                    </a:cubicBezTo>
                    <a:cubicBezTo>
                      <a:pt x="5313" y="8"/>
                      <a:pt x="4890" y="0"/>
                      <a:pt x="44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</p:grp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2CFBC0D-4ADA-3828-621F-FB6DBC545FED}"/>
              </a:ext>
            </a:extLst>
          </p:cNvPr>
          <p:cNvSpPr txBox="1"/>
          <p:nvPr/>
        </p:nvSpPr>
        <p:spPr>
          <a:xfrm>
            <a:off x="496274" y="3644314"/>
            <a:ext cx="1309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i="0" dirty="0">
                <a:solidFill>
                  <a:schemeClr val="bg1"/>
                </a:solidFill>
                <a:cs typeface="Sora Light" pitchFamily="2" charset="0"/>
              </a:rPr>
              <a:t>Reconheça</a:t>
            </a:r>
            <a:r>
              <a:rPr lang="pt-BR" sz="1100" i="0" dirty="0">
                <a:solidFill>
                  <a:schemeClr val="bg1"/>
                </a:solidFill>
                <a:cs typeface="Sora Light" pitchFamily="2" charset="0"/>
              </a:rPr>
              <a:t> situações de conflito de interesses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A29F46B6-0AB6-3DB3-96A6-0006308B6D6B}"/>
              </a:ext>
            </a:extLst>
          </p:cNvPr>
          <p:cNvGrpSpPr/>
          <p:nvPr/>
        </p:nvGrpSpPr>
        <p:grpSpPr>
          <a:xfrm>
            <a:off x="2378095" y="2754069"/>
            <a:ext cx="826602" cy="826602"/>
            <a:chOff x="2378095" y="2754069"/>
            <a:chExt cx="826602" cy="826602"/>
          </a:xfrm>
        </p:grpSpPr>
        <p:sp>
          <p:nvSpPr>
            <p:cNvPr id="7" name="Google Shape;139;p19">
              <a:extLst>
                <a:ext uri="{FF2B5EF4-FFF2-40B4-BE49-F238E27FC236}">
                  <a16:creationId xmlns:a16="http://schemas.microsoft.com/office/drawing/2014/main" id="{85606707-A5C1-BE78-2AA8-EDAF89E72336}"/>
                </a:ext>
              </a:extLst>
            </p:cNvPr>
            <p:cNvSpPr/>
            <p:nvPr/>
          </p:nvSpPr>
          <p:spPr>
            <a:xfrm>
              <a:off x="2378095" y="2754069"/>
              <a:ext cx="826602" cy="826602"/>
            </a:xfrm>
            <a:custGeom>
              <a:avLst/>
              <a:gdLst/>
              <a:ahLst/>
              <a:cxnLst/>
              <a:rect l="l" t="t" r="r" b="b"/>
              <a:pathLst>
                <a:path w="28588" h="28588" extrusionOk="0">
                  <a:moveTo>
                    <a:pt x="14278" y="0"/>
                  </a:moveTo>
                  <a:cubicBezTo>
                    <a:pt x="6405" y="0"/>
                    <a:pt x="1" y="6405"/>
                    <a:pt x="1" y="14311"/>
                  </a:cubicBezTo>
                  <a:cubicBezTo>
                    <a:pt x="1" y="22183"/>
                    <a:pt x="6405" y="28587"/>
                    <a:pt x="14278" y="28587"/>
                  </a:cubicBezTo>
                  <a:cubicBezTo>
                    <a:pt x="22183" y="28587"/>
                    <a:pt x="28588" y="22183"/>
                    <a:pt x="28588" y="14311"/>
                  </a:cubicBezTo>
                  <a:cubicBezTo>
                    <a:pt x="28588" y="6405"/>
                    <a:pt x="22183" y="0"/>
                    <a:pt x="142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+mn-lt"/>
              </a:endParaRPr>
            </a:p>
          </p:txBody>
        </p:sp>
        <p:sp>
          <p:nvSpPr>
            <p:cNvPr id="19" name="Google Shape;1922;p41">
              <a:extLst>
                <a:ext uri="{FF2B5EF4-FFF2-40B4-BE49-F238E27FC236}">
                  <a16:creationId xmlns:a16="http://schemas.microsoft.com/office/drawing/2014/main" id="{7D27BEFF-D411-947D-C944-53CBE1CD2F6C}"/>
                </a:ext>
              </a:extLst>
            </p:cNvPr>
            <p:cNvSpPr/>
            <p:nvPr/>
          </p:nvSpPr>
          <p:spPr>
            <a:xfrm>
              <a:off x="2566879" y="2974071"/>
              <a:ext cx="449034" cy="386599"/>
            </a:xfrm>
            <a:custGeom>
              <a:avLst/>
              <a:gdLst/>
              <a:ahLst/>
              <a:cxnLst/>
              <a:rect l="l" t="t" r="r" b="b"/>
              <a:pathLst>
                <a:path w="15159" h="13310" extrusionOk="0">
                  <a:moveTo>
                    <a:pt x="11299" y="1"/>
                  </a:moveTo>
                  <a:cubicBezTo>
                    <a:pt x="10344" y="1"/>
                    <a:pt x="9569" y="777"/>
                    <a:pt x="9569" y="1732"/>
                  </a:cubicBezTo>
                  <a:cubicBezTo>
                    <a:pt x="9569" y="1891"/>
                    <a:pt x="9588" y="2030"/>
                    <a:pt x="9628" y="2169"/>
                  </a:cubicBezTo>
                  <a:lnTo>
                    <a:pt x="6843" y="3840"/>
                  </a:lnTo>
                  <a:cubicBezTo>
                    <a:pt x="6147" y="2965"/>
                    <a:pt x="5073" y="2408"/>
                    <a:pt x="3859" y="2408"/>
                  </a:cubicBezTo>
                  <a:cubicBezTo>
                    <a:pt x="1731" y="2408"/>
                    <a:pt x="0" y="4139"/>
                    <a:pt x="0" y="6267"/>
                  </a:cubicBezTo>
                  <a:cubicBezTo>
                    <a:pt x="0" y="8396"/>
                    <a:pt x="1731" y="10106"/>
                    <a:pt x="3859" y="10106"/>
                  </a:cubicBezTo>
                  <a:cubicBezTo>
                    <a:pt x="5152" y="10106"/>
                    <a:pt x="6286" y="9470"/>
                    <a:pt x="6982" y="8515"/>
                  </a:cubicBezTo>
                  <a:lnTo>
                    <a:pt x="10583" y="10405"/>
                  </a:lnTo>
                  <a:cubicBezTo>
                    <a:pt x="10523" y="10584"/>
                    <a:pt x="10503" y="10783"/>
                    <a:pt x="10503" y="10982"/>
                  </a:cubicBezTo>
                  <a:cubicBezTo>
                    <a:pt x="10503" y="12255"/>
                    <a:pt x="11538" y="13309"/>
                    <a:pt x="12831" y="13309"/>
                  </a:cubicBezTo>
                  <a:cubicBezTo>
                    <a:pt x="14124" y="13309"/>
                    <a:pt x="15158" y="12255"/>
                    <a:pt x="15158" y="10982"/>
                  </a:cubicBezTo>
                  <a:cubicBezTo>
                    <a:pt x="15158" y="9689"/>
                    <a:pt x="14124" y="8654"/>
                    <a:pt x="12831" y="8654"/>
                  </a:cubicBezTo>
                  <a:cubicBezTo>
                    <a:pt x="12135" y="8654"/>
                    <a:pt x="11498" y="8972"/>
                    <a:pt x="11080" y="9450"/>
                  </a:cubicBezTo>
                  <a:lnTo>
                    <a:pt x="7480" y="7560"/>
                  </a:lnTo>
                  <a:cubicBezTo>
                    <a:pt x="7619" y="7162"/>
                    <a:pt x="7719" y="6705"/>
                    <a:pt x="7719" y="6267"/>
                  </a:cubicBezTo>
                  <a:cubicBezTo>
                    <a:pt x="7719" y="5710"/>
                    <a:pt x="7599" y="5213"/>
                    <a:pt x="7400" y="4755"/>
                  </a:cubicBezTo>
                  <a:lnTo>
                    <a:pt x="10205" y="3064"/>
                  </a:lnTo>
                  <a:cubicBezTo>
                    <a:pt x="10503" y="3303"/>
                    <a:pt x="10881" y="3462"/>
                    <a:pt x="11299" y="3462"/>
                  </a:cubicBezTo>
                  <a:cubicBezTo>
                    <a:pt x="12254" y="3462"/>
                    <a:pt x="13030" y="2686"/>
                    <a:pt x="13030" y="1732"/>
                  </a:cubicBezTo>
                  <a:cubicBezTo>
                    <a:pt x="13030" y="777"/>
                    <a:pt x="12254" y="1"/>
                    <a:pt x="1129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1195EF3-D4D8-BD56-BFDD-05B466D806D9}"/>
              </a:ext>
            </a:extLst>
          </p:cNvPr>
          <p:cNvSpPr txBox="1"/>
          <p:nvPr/>
        </p:nvSpPr>
        <p:spPr>
          <a:xfrm>
            <a:off x="2095899" y="3644314"/>
            <a:ext cx="13909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i="0" dirty="0">
                <a:solidFill>
                  <a:schemeClr val="bg1"/>
                </a:solidFill>
                <a:cs typeface="Sora Light" pitchFamily="2" charset="0"/>
              </a:rPr>
              <a:t>Não se envolva em </a:t>
            </a:r>
            <a:r>
              <a:rPr lang="pt-BR" sz="1100" b="1" i="0" dirty="0">
                <a:solidFill>
                  <a:schemeClr val="bg1"/>
                </a:solidFill>
                <a:cs typeface="Sora Light" pitchFamily="2" charset="0"/>
              </a:rPr>
              <a:t>atividades conflitantes </a:t>
            </a:r>
            <a:r>
              <a:rPr lang="pt-BR" sz="1100" i="0" dirty="0">
                <a:solidFill>
                  <a:schemeClr val="bg1"/>
                </a:solidFill>
                <a:cs typeface="Sora Light" pitchFamily="2" charset="0"/>
              </a:rPr>
              <a:t>com as exercidas na ou para a Acelen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C0F8083-A26B-AFDF-6F31-FB48F4D0D1FF}"/>
              </a:ext>
            </a:extLst>
          </p:cNvPr>
          <p:cNvSpPr txBox="1"/>
          <p:nvPr/>
        </p:nvSpPr>
        <p:spPr>
          <a:xfrm>
            <a:off x="3776934" y="3644314"/>
            <a:ext cx="14309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100" b="1" i="0" dirty="0">
                <a:solidFill>
                  <a:schemeClr val="bg1"/>
                </a:solidFill>
                <a:cs typeface="Sora Light" pitchFamily="2" charset="0"/>
              </a:rPr>
              <a:t>Relate imediatamente </a:t>
            </a:r>
            <a:r>
              <a:rPr lang="pt-BR" sz="1100" i="0" dirty="0">
                <a:solidFill>
                  <a:schemeClr val="bg1"/>
                </a:solidFill>
                <a:cs typeface="Sora Light" pitchFamily="2" charset="0"/>
              </a:rPr>
              <a:t>e formalmente uma situação de conflito de interesses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31C4580-2970-4140-5884-65FC6A80641A}"/>
              </a:ext>
            </a:extLst>
          </p:cNvPr>
          <p:cNvGrpSpPr/>
          <p:nvPr/>
        </p:nvGrpSpPr>
        <p:grpSpPr>
          <a:xfrm>
            <a:off x="4047742" y="2753925"/>
            <a:ext cx="889288" cy="826891"/>
            <a:chOff x="4047742" y="2753925"/>
            <a:chExt cx="889288" cy="826891"/>
          </a:xfrm>
        </p:grpSpPr>
        <p:sp>
          <p:nvSpPr>
            <p:cNvPr id="8" name="Google Shape;150;p19">
              <a:extLst>
                <a:ext uri="{FF2B5EF4-FFF2-40B4-BE49-F238E27FC236}">
                  <a16:creationId xmlns:a16="http://schemas.microsoft.com/office/drawing/2014/main" id="{B28090C3-B30C-EBDD-5359-6E15A579D5E5}"/>
                </a:ext>
              </a:extLst>
            </p:cNvPr>
            <p:cNvSpPr/>
            <p:nvPr/>
          </p:nvSpPr>
          <p:spPr>
            <a:xfrm>
              <a:off x="4047742" y="2753925"/>
              <a:ext cx="889288" cy="826891"/>
            </a:xfrm>
            <a:custGeom>
              <a:avLst/>
              <a:gdLst/>
              <a:ahLst/>
              <a:cxnLst/>
              <a:rect l="l" t="t" r="r" b="b"/>
              <a:pathLst>
                <a:path w="30756" h="28598" extrusionOk="0">
                  <a:moveTo>
                    <a:pt x="15391" y="1"/>
                  </a:moveTo>
                  <a:cubicBezTo>
                    <a:pt x="8500" y="1"/>
                    <a:pt x="2439" y="4969"/>
                    <a:pt x="1268" y="11964"/>
                  </a:cubicBezTo>
                  <a:cubicBezTo>
                    <a:pt x="1" y="19770"/>
                    <a:pt x="5271" y="27108"/>
                    <a:pt x="13077" y="28409"/>
                  </a:cubicBezTo>
                  <a:cubicBezTo>
                    <a:pt x="13854" y="28536"/>
                    <a:pt x="14627" y="28597"/>
                    <a:pt x="15391" y="28597"/>
                  </a:cubicBezTo>
                  <a:cubicBezTo>
                    <a:pt x="22262" y="28597"/>
                    <a:pt x="28348" y="23626"/>
                    <a:pt x="29488" y="16601"/>
                  </a:cubicBezTo>
                  <a:cubicBezTo>
                    <a:pt x="30756" y="8829"/>
                    <a:pt x="25486" y="1457"/>
                    <a:pt x="17713" y="189"/>
                  </a:cubicBezTo>
                  <a:cubicBezTo>
                    <a:pt x="16933" y="62"/>
                    <a:pt x="16156" y="1"/>
                    <a:pt x="153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+mn-lt"/>
              </a:endParaRPr>
            </a:p>
          </p:txBody>
        </p:sp>
        <p:grpSp>
          <p:nvGrpSpPr>
            <p:cNvPr id="22" name="Google Shape;346;p23">
              <a:extLst>
                <a:ext uri="{FF2B5EF4-FFF2-40B4-BE49-F238E27FC236}">
                  <a16:creationId xmlns:a16="http://schemas.microsoft.com/office/drawing/2014/main" id="{E188C515-C12A-B251-7899-CC80DE9735C4}"/>
                </a:ext>
              </a:extLst>
            </p:cNvPr>
            <p:cNvGrpSpPr/>
            <p:nvPr/>
          </p:nvGrpSpPr>
          <p:grpSpPr>
            <a:xfrm>
              <a:off x="4248398" y="2984380"/>
              <a:ext cx="487977" cy="365980"/>
              <a:chOff x="4864333" y="3534164"/>
              <a:chExt cx="525158" cy="393865"/>
            </a:xfrm>
            <a:solidFill>
              <a:schemeClr val="bg1"/>
            </a:solidFill>
          </p:grpSpPr>
          <p:sp>
            <p:nvSpPr>
              <p:cNvPr id="23" name="Google Shape;347;p23">
                <a:extLst>
                  <a:ext uri="{FF2B5EF4-FFF2-40B4-BE49-F238E27FC236}">
                    <a16:creationId xmlns:a16="http://schemas.microsoft.com/office/drawing/2014/main" id="{6788A339-23ED-5263-CE29-9CF702C3D134}"/>
                  </a:ext>
                </a:extLst>
              </p:cNvPr>
              <p:cNvSpPr/>
              <p:nvPr/>
            </p:nvSpPr>
            <p:spPr>
              <a:xfrm>
                <a:off x="4950292" y="3573831"/>
                <a:ext cx="97282" cy="238957"/>
              </a:xfrm>
              <a:custGeom>
                <a:avLst/>
                <a:gdLst/>
                <a:ahLst/>
                <a:cxnLst/>
                <a:rect l="l" t="t" r="r" b="b"/>
                <a:pathLst>
                  <a:path w="3436" h="8440" fill="none" extrusionOk="0">
                    <a:moveTo>
                      <a:pt x="2035" y="8439"/>
                    </a:moveTo>
                    <a:lnTo>
                      <a:pt x="1368" y="8439"/>
                    </a:lnTo>
                    <a:cubicBezTo>
                      <a:pt x="634" y="8439"/>
                      <a:pt x="0" y="7806"/>
                      <a:pt x="0" y="7038"/>
                    </a:cubicBezTo>
                    <a:lnTo>
                      <a:pt x="0" y="1401"/>
                    </a:lnTo>
                    <a:cubicBezTo>
                      <a:pt x="0" y="634"/>
                      <a:pt x="600" y="0"/>
                      <a:pt x="1368" y="0"/>
                    </a:cubicBezTo>
                    <a:lnTo>
                      <a:pt x="2035" y="0"/>
                    </a:lnTo>
                    <a:cubicBezTo>
                      <a:pt x="2802" y="0"/>
                      <a:pt x="3436" y="634"/>
                      <a:pt x="3436" y="1401"/>
                    </a:cubicBezTo>
                    <a:lnTo>
                      <a:pt x="3436" y="7038"/>
                    </a:lnTo>
                    <a:cubicBezTo>
                      <a:pt x="3436" y="7806"/>
                      <a:pt x="2802" y="8439"/>
                      <a:pt x="2035" y="8439"/>
                    </a:cubicBezTo>
                    <a:close/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348;p23">
                <a:extLst>
                  <a:ext uri="{FF2B5EF4-FFF2-40B4-BE49-F238E27FC236}">
                    <a16:creationId xmlns:a16="http://schemas.microsoft.com/office/drawing/2014/main" id="{2DA5DE38-41DE-3007-7DEB-E6A3EC13587E}"/>
                  </a:ext>
                </a:extLst>
              </p:cNvPr>
              <p:cNvSpPr/>
              <p:nvPr/>
            </p:nvSpPr>
            <p:spPr>
              <a:xfrm>
                <a:off x="5047550" y="3534164"/>
                <a:ext cx="250311" cy="178510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6305" fill="none" extrusionOk="0">
                    <a:moveTo>
                      <a:pt x="1" y="3102"/>
                    </a:moveTo>
                    <a:cubicBezTo>
                      <a:pt x="1" y="3102"/>
                      <a:pt x="4604" y="2669"/>
                      <a:pt x="7740" y="334"/>
                    </a:cubicBezTo>
                    <a:cubicBezTo>
                      <a:pt x="8207" y="0"/>
                      <a:pt x="8840" y="334"/>
                      <a:pt x="8840" y="934"/>
                    </a:cubicBezTo>
                    <a:lnTo>
                      <a:pt x="8840" y="6305"/>
                    </a:lnTo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349;p23">
                <a:extLst>
                  <a:ext uri="{FF2B5EF4-FFF2-40B4-BE49-F238E27FC236}">
                    <a16:creationId xmlns:a16="http://schemas.microsoft.com/office/drawing/2014/main" id="{36B1BAC9-3EAE-1E16-4B00-DFF36C191FF5}"/>
                  </a:ext>
                </a:extLst>
              </p:cNvPr>
              <p:cNvSpPr/>
              <p:nvPr/>
            </p:nvSpPr>
            <p:spPr>
              <a:xfrm>
                <a:off x="5047550" y="3676779"/>
                <a:ext cx="250311" cy="17944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6338" fill="none" extrusionOk="0">
                    <a:moveTo>
                      <a:pt x="1" y="3202"/>
                    </a:moveTo>
                    <a:cubicBezTo>
                      <a:pt x="1" y="3202"/>
                      <a:pt x="4604" y="3669"/>
                      <a:pt x="7740" y="5971"/>
                    </a:cubicBezTo>
                    <a:cubicBezTo>
                      <a:pt x="8207" y="6338"/>
                      <a:pt x="8840" y="5971"/>
                      <a:pt x="8840" y="5404"/>
                    </a:cubicBezTo>
                    <a:lnTo>
                      <a:pt x="8840" y="0"/>
                    </a:lnTo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350;p23">
                <a:extLst>
                  <a:ext uri="{FF2B5EF4-FFF2-40B4-BE49-F238E27FC236}">
                    <a16:creationId xmlns:a16="http://schemas.microsoft.com/office/drawing/2014/main" id="{51C1F0CB-ED80-8F8D-8E2F-28CD8DC411C1}"/>
                  </a:ext>
                </a:extLst>
              </p:cNvPr>
              <p:cNvSpPr/>
              <p:nvPr/>
            </p:nvSpPr>
            <p:spPr>
              <a:xfrm>
                <a:off x="4978606" y="3812769"/>
                <a:ext cx="40657" cy="115260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4071" fill="none" extrusionOk="0">
                    <a:moveTo>
                      <a:pt x="701" y="4070"/>
                    </a:moveTo>
                    <a:lnTo>
                      <a:pt x="701" y="4070"/>
                    </a:lnTo>
                    <a:cubicBezTo>
                      <a:pt x="301" y="4070"/>
                      <a:pt x="1" y="3736"/>
                      <a:pt x="1" y="3336"/>
                    </a:cubicBezTo>
                    <a:lnTo>
                      <a:pt x="1" y="0"/>
                    </a:lnTo>
                    <a:lnTo>
                      <a:pt x="1435" y="0"/>
                    </a:lnTo>
                    <a:lnTo>
                      <a:pt x="1435" y="3336"/>
                    </a:lnTo>
                    <a:cubicBezTo>
                      <a:pt x="1435" y="3736"/>
                      <a:pt x="1102" y="4070"/>
                      <a:pt x="701" y="4070"/>
                    </a:cubicBezTo>
                    <a:close/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351;p23">
                <a:extLst>
                  <a:ext uri="{FF2B5EF4-FFF2-40B4-BE49-F238E27FC236}">
                    <a16:creationId xmlns:a16="http://schemas.microsoft.com/office/drawing/2014/main" id="{0C19C577-F08A-442D-D427-EB1480132A75}"/>
                  </a:ext>
                </a:extLst>
              </p:cNvPr>
              <p:cNvSpPr/>
              <p:nvPr/>
            </p:nvSpPr>
            <p:spPr>
              <a:xfrm>
                <a:off x="4864333" y="3636149"/>
                <a:ext cx="62372" cy="123754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4371" fill="none" extrusionOk="0">
                    <a:moveTo>
                      <a:pt x="2202" y="4370"/>
                    </a:moveTo>
                    <a:cubicBezTo>
                      <a:pt x="1001" y="4370"/>
                      <a:pt x="1" y="3403"/>
                      <a:pt x="1" y="2169"/>
                    </a:cubicBezTo>
                    <a:cubicBezTo>
                      <a:pt x="1" y="968"/>
                      <a:pt x="1001" y="1"/>
                      <a:pt x="2202" y="1"/>
                    </a:cubicBezTo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352;p23">
                <a:extLst>
                  <a:ext uri="{FF2B5EF4-FFF2-40B4-BE49-F238E27FC236}">
                    <a16:creationId xmlns:a16="http://schemas.microsoft.com/office/drawing/2014/main" id="{012EC9CE-283D-C764-0ACC-6422FFAC9ADD}"/>
                  </a:ext>
                </a:extLst>
              </p:cNvPr>
              <p:cNvSpPr/>
              <p:nvPr/>
            </p:nvSpPr>
            <p:spPr>
              <a:xfrm>
                <a:off x="5333743" y="3695664"/>
                <a:ext cx="55747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1" fill="none" extrusionOk="0">
                    <a:moveTo>
                      <a:pt x="0" y="0"/>
                    </a:moveTo>
                    <a:lnTo>
                      <a:pt x="1968" y="0"/>
                    </a:lnTo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353;p23">
                <a:extLst>
                  <a:ext uri="{FF2B5EF4-FFF2-40B4-BE49-F238E27FC236}">
                    <a16:creationId xmlns:a16="http://schemas.microsoft.com/office/drawing/2014/main" id="{92536696-7144-CD84-DB68-388B60A2D260}"/>
                  </a:ext>
                </a:extLst>
              </p:cNvPr>
              <p:cNvSpPr/>
              <p:nvPr/>
            </p:nvSpPr>
            <p:spPr>
              <a:xfrm>
                <a:off x="5341274" y="3599313"/>
                <a:ext cx="39694" cy="39694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1402" fill="none" extrusionOk="0">
                    <a:moveTo>
                      <a:pt x="1" y="1402"/>
                    </a:moveTo>
                    <a:lnTo>
                      <a:pt x="1402" y="1"/>
                    </a:lnTo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54;p23">
                <a:extLst>
                  <a:ext uri="{FF2B5EF4-FFF2-40B4-BE49-F238E27FC236}">
                    <a16:creationId xmlns:a16="http://schemas.microsoft.com/office/drawing/2014/main" id="{514FA4E3-E62C-B5B4-8D9F-44B31E979CED}"/>
                  </a:ext>
                </a:extLst>
              </p:cNvPr>
              <p:cNvSpPr/>
              <p:nvPr/>
            </p:nvSpPr>
            <p:spPr>
              <a:xfrm>
                <a:off x="5341274" y="3752320"/>
                <a:ext cx="39694" cy="38760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1369" fill="none" extrusionOk="0">
                    <a:moveTo>
                      <a:pt x="1" y="1"/>
                    </a:moveTo>
                    <a:lnTo>
                      <a:pt x="1402" y="1368"/>
                    </a:lnTo>
                  </a:path>
                </a:pathLst>
              </a:custGeom>
              <a:grpFill/>
              <a:ln w="19050" cap="rnd" cmpd="sng">
                <a:solidFill>
                  <a:schemeClr val="bg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007386F-2BC6-00DF-57F2-ABDE40414041}"/>
              </a:ext>
            </a:extLst>
          </p:cNvPr>
          <p:cNvSpPr txBox="1"/>
          <p:nvPr/>
        </p:nvSpPr>
        <p:spPr>
          <a:xfrm>
            <a:off x="5539277" y="3644314"/>
            <a:ext cx="13909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i="0" dirty="0">
                <a:solidFill>
                  <a:schemeClr val="bg1"/>
                </a:solidFill>
                <a:cs typeface="Sora Light" pitchFamily="2" charset="0"/>
              </a:rPr>
              <a:t>Declare-se impedido</a:t>
            </a:r>
            <a:r>
              <a:rPr lang="pt-BR" sz="1100" i="0" dirty="0">
                <a:solidFill>
                  <a:schemeClr val="bg1"/>
                </a:solidFill>
                <a:cs typeface="Sora Light" pitchFamily="2" charset="0"/>
              </a:rPr>
              <a:t>, caso perceba uma situação de conflito de interesses real ou potencial</a:t>
            </a: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4BFEDC69-79A1-775B-4AD5-198F94C5A57C}"/>
              </a:ext>
            </a:extLst>
          </p:cNvPr>
          <p:cNvGrpSpPr/>
          <p:nvPr/>
        </p:nvGrpSpPr>
        <p:grpSpPr>
          <a:xfrm>
            <a:off x="7429753" y="2753925"/>
            <a:ext cx="889317" cy="826891"/>
            <a:chOff x="7429753" y="2753925"/>
            <a:chExt cx="889317" cy="826891"/>
          </a:xfrm>
        </p:grpSpPr>
        <p:sp>
          <p:nvSpPr>
            <p:cNvPr id="9" name="Google Shape;152;p19">
              <a:extLst>
                <a:ext uri="{FF2B5EF4-FFF2-40B4-BE49-F238E27FC236}">
                  <a16:creationId xmlns:a16="http://schemas.microsoft.com/office/drawing/2014/main" id="{1090FDD0-C7D2-4439-E438-145254F6EC95}"/>
                </a:ext>
              </a:extLst>
            </p:cNvPr>
            <p:cNvSpPr/>
            <p:nvPr/>
          </p:nvSpPr>
          <p:spPr>
            <a:xfrm>
              <a:off x="7429753" y="2753925"/>
              <a:ext cx="889317" cy="826891"/>
            </a:xfrm>
            <a:custGeom>
              <a:avLst/>
              <a:gdLst/>
              <a:ahLst/>
              <a:cxnLst/>
              <a:rect l="l" t="t" r="r" b="b"/>
              <a:pathLst>
                <a:path w="30757" h="28598" extrusionOk="0">
                  <a:moveTo>
                    <a:pt x="15366" y="1"/>
                  </a:moveTo>
                  <a:cubicBezTo>
                    <a:pt x="8495" y="1"/>
                    <a:pt x="2409" y="4972"/>
                    <a:pt x="1269" y="11997"/>
                  </a:cubicBezTo>
                  <a:cubicBezTo>
                    <a:pt x="1" y="19770"/>
                    <a:pt x="5271" y="27108"/>
                    <a:pt x="13044" y="28409"/>
                  </a:cubicBezTo>
                  <a:cubicBezTo>
                    <a:pt x="13824" y="28536"/>
                    <a:pt x="14600" y="28597"/>
                    <a:pt x="15366" y="28597"/>
                  </a:cubicBezTo>
                  <a:cubicBezTo>
                    <a:pt x="22257" y="28597"/>
                    <a:pt x="28318" y="23626"/>
                    <a:pt x="29489" y="16601"/>
                  </a:cubicBezTo>
                  <a:cubicBezTo>
                    <a:pt x="30756" y="8829"/>
                    <a:pt x="25486" y="1457"/>
                    <a:pt x="17680" y="189"/>
                  </a:cubicBezTo>
                  <a:cubicBezTo>
                    <a:pt x="16903" y="62"/>
                    <a:pt x="16130" y="1"/>
                    <a:pt x="153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+mn-lt"/>
              </a:endParaRPr>
            </a:p>
          </p:txBody>
        </p:sp>
        <p:grpSp>
          <p:nvGrpSpPr>
            <p:cNvPr id="33" name="Google Shape;240;p16">
              <a:extLst>
                <a:ext uri="{FF2B5EF4-FFF2-40B4-BE49-F238E27FC236}">
                  <a16:creationId xmlns:a16="http://schemas.microsoft.com/office/drawing/2014/main" id="{47DF9122-F3F7-51D7-4A36-9EDA98BB4062}"/>
                </a:ext>
              </a:extLst>
            </p:cNvPr>
            <p:cNvGrpSpPr/>
            <p:nvPr/>
          </p:nvGrpSpPr>
          <p:grpSpPr>
            <a:xfrm>
              <a:off x="7636033" y="2960280"/>
              <a:ext cx="476756" cy="414181"/>
              <a:chOff x="4675031" y="1237761"/>
              <a:chExt cx="497865" cy="432519"/>
            </a:xfrm>
            <a:solidFill>
              <a:schemeClr val="bg1"/>
            </a:solidFill>
          </p:grpSpPr>
          <p:sp>
            <p:nvSpPr>
              <p:cNvPr id="34" name="Google Shape;241;p16">
                <a:extLst>
                  <a:ext uri="{FF2B5EF4-FFF2-40B4-BE49-F238E27FC236}">
                    <a16:creationId xmlns:a16="http://schemas.microsoft.com/office/drawing/2014/main" id="{E2072609-9590-05E5-DB7F-8B50C7F57249}"/>
                  </a:ext>
                </a:extLst>
              </p:cNvPr>
              <p:cNvSpPr/>
              <p:nvPr/>
            </p:nvSpPr>
            <p:spPr>
              <a:xfrm>
                <a:off x="4675031" y="1237761"/>
                <a:ext cx="497865" cy="432519"/>
              </a:xfrm>
              <a:custGeom>
                <a:avLst/>
                <a:gdLst/>
                <a:ahLst/>
                <a:cxnLst/>
                <a:rect l="l" t="t" r="r" b="b"/>
                <a:pathLst>
                  <a:path w="20853" h="18116" extrusionOk="0">
                    <a:moveTo>
                      <a:pt x="10426" y="1409"/>
                    </a:moveTo>
                    <a:cubicBezTo>
                      <a:pt x="11184" y="1409"/>
                      <a:pt x="11896" y="1517"/>
                      <a:pt x="12592" y="1718"/>
                    </a:cubicBezTo>
                    <a:cubicBezTo>
                      <a:pt x="12530" y="2136"/>
                      <a:pt x="12608" y="2569"/>
                      <a:pt x="12824" y="2955"/>
                    </a:cubicBezTo>
                    <a:cubicBezTo>
                      <a:pt x="13195" y="3574"/>
                      <a:pt x="13861" y="3930"/>
                      <a:pt x="14526" y="3930"/>
                    </a:cubicBezTo>
                    <a:cubicBezTo>
                      <a:pt x="14866" y="3930"/>
                      <a:pt x="15206" y="3837"/>
                      <a:pt x="15500" y="3667"/>
                    </a:cubicBezTo>
                    <a:cubicBezTo>
                      <a:pt x="15578" y="3621"/>
                      <a:pt x="15640" y="3574"/>
                      <a:pt x="15717" y="3528"/>
                    </a:cubicBezTo>
                    <a:cubicBezTo>
                      <a:pt x="16753" y="4533"/>
                      <a:pt x="17511" y="5817"/>
                      <a:pt x="17867" y="7256"/>
                    </a:cubicBezTo>
                    <a:cubicBezTo>
                      <a:pt x="17480" y="7411"/>
                      <a:pt x="17156" y="7705"/>
                      <a:pt x="16923" y="8091"/>
                    </a:cubicBezTo>
                    <a:cubicBezTo>
                      <a:pt x="16382" y="9019"/>
                      <a:pt x="16707" y="10226"/>
                      <a:pt x="17651" y="10752"/>
                    </a:cubicBezTo>
                    <a:cubicBezTo>
                      <a:pt x="17712" y="10798"/>
                      <a:pt x="17790" y="10845"/>
                      <a:pt x="17867" y="10876"/>
                    </a:cubicBezTo>
                    <a:cubicBezTo>
                      <a:pt x="17511" y="12314"/>
                      <a:pt x="16753" y="13598"/>
                      <a:pt x="15717" y="14604"/>
                    </a:cubicBezTo>
                    <a:lnTo>
                      <a:pt x="15717" y="14588"/>
                    </a:lnTo>
                    <a:cubicBezTo>
                      <a:pt x="15377" y="14341"/>
                      <a:pt x="14974" y="14202"/>
                      <a:pt x="14526" y="14202"/>
                    </a:cubicBezTo>
                    <a:cubicBezTo>
                      <a:pt x="13443" y="14202"/>
                      <a:pt x="12561" y="15068"/>
                      <a:pt x="12561" y="16151"/>
                    </a:cubicBezTo>
                    <a:cubicBezTo>
                      <a:pt x="12561" y="16244"/>
                      <a:pt x="12577" y="16321"/>
                      <a:pt x="12592" y="16414"/>
                    </a:cubicBezTo>
                    <a:cubicBezTo>
                      <a:pt x="11896" y="16615"/>
                      <a:pt x="11184" y="16723"/>
                      <a:pt x="10426" y="16723"/>
                    </a:cubicBezTo>
                    <a:cubicBezTo>
                      <a:pt x="9684" y="16723"/>
                      <a:pt x="8957" y="16599"/>
                      <a:pt x="8276" y="16414"/>
                    </a:cubicBezTo>
                    <a:cubicBezTo>
                      <a:pt x="8338" y="15981"/>
                      <a:pt x="8245" y="15548"/>
                      <a:pt x="8029" y="15176"/>
                    </a:cubicBezTo>
                    <a:cubicBezTo>
                      <a:pt x="7677" y="14546"/>
                      <a:pt x="7023" y="14199"/>
                      <a:pt x="6345" y="14199"/>
                    </a:cubicBezTo>
                    <a:cubicBezTo>
                      <a:pt x="6008" y="14199"/>
                      <a:pt x="5666" y="14285"/>
                      <a:pt x="5352" y="14465"/>
                    </a:cubicBezTo>
                    <a:cubicBezTo>
                      <a:pt x="5291" y="14496"/>
                      <a:pt x="5213" y="14542"/>
                      <a:pt x="5151" y="14604"/>
                    </a:cubicBezTo>
                    <a:cubicBezTo>
                      <a:pt x="4115" y="13598"/>
                      <a:pt x="3341" y="12314"/>
                      <a:pt x="3001" y="10876"/>
                    </a:cubicBezTo>
                    <a:cubicBezTo>
                      <a:pt x="3372" y="10706"/>
                      <a:pt x="3713" y="10427"/>
                      <a:pt x="3945" y="10040"/>
                    </a:cubicBezTo>
                    <a:cubicBezTo>
                      <a:pt x="4486" y="9112"/>
                      <a:pt x="4161" y="7906"/>
                      <a:pt x="3218" y="7364"/>
                    </a:cubicBezTo>
                    <a:cubicBezTo>
                      <a:pt x="3156" y="7318"/>
                      <a:pt x="3078" y="7287"/>
                      <a:pt x="3001" y="7256"/>
                    </a:cubicBezTo>
                    <a:cubicBezTo>
                      <a:pt x="3341" y="5817"/>
                      <a:pt x="4115" y="4518"/>
                      <a:pt x="5151" y="3528"/>
                    </a:cubicBezTo>
                    <a:cubicBezTo>
                      <a:pt x="5476" y="3775"/>
                      <a:pt x="5894" y="3930"/>
                      <a:pt x="6342" y="3930"/>
                    </a:cubicBezTo>
                    <a:cubicBezTo>
                      <a:pt x="7425" y="3930"/>
                      <a:pt x="8292" y="3048"/>
                      <a:pt x="8292" y="1965"/>
                    </a:cubicBezTo>
                    <a:cubicBezTo>
                      <a:pt x="8292" y="1888"/>
                      <a:pt x="8292" y="1795"/>
                      <a:pt x="8276" y="1718"/>
                    </a:cubicBezTo>
                    <a:cubicBezTo>
                      <a:pt x="8957" y="1517"/>
                      <a:pt x="9684" y="1409"/>
                      <a:pt x="10426" y="1409"/>
                    </a:cubicBezTo>
                    <a:close/>
                    <a:moveTo>
                      <a:pt x="6342" y="1"/>
                    </a:moveTo>
                    <a:cubicBezTo>
                      <a:pt x="5260" y="1"/>
                      <a:pt x="4378" y="883"/>
                      <a:pt x="4378" y="1965"/>
                    </a:cubicBezTo>
                    <a:cubicBezTo>
                      <a:pt x="4378" y="2167"/>
                      <a:pt x="4409" y="2352"/>
                      <a:pt x="4471" y="2538"/>
                    </a:cubicBezTo>
                    <a:cubicBezTo>
                      <a:pt x="4362" y="2631"/>
                      <a:pt x="4270" y="2723"/>
                      <a:pt x="4177" y="2801"/>
                    </a:cubicBezTo>
                    <a:cubicBezTo>
                      <a:pt x="2970" y="4023"/>
                      <a:pt x="2150" y="5523"/>
                      <a:pt x="1794" y="7148"/>
                    </a:cubicBezTo>
                    <a:cubicBezTo>
                      <a:pt x="1284" y="7271"/>
                      <a:pt x="835" y="7596"/>
                      <a:pt x="541" y="8076"/>
                    </a:cubicBezTo>
                    <a:cubicBezTo>
                      <a:pt x="0" y="9019"/>
                      <a:pt x="325" y="10211"/>
                      <a:pt x="1269" y="10752"/>
                    </a:cubicBezTo>
                    <a:cubicBezTo>
                      <a:pt x="1439" y="10860"/>
                      <a:pt x="1609" y="10922"/>
                      <a:pt x="1794" y="10969"/>
                    </a:cubicBezTo>
                    <a:cubicBezTo>
                      <a:pt x="2150" y="12608"/>
                      <a:pt x="2970" y="14109"/>
                      <a:pt x="4177" y="15315"/>
                    </a:cubicBezTo>
                    <a:cubicBezTo>
                      <a:pt x="4270" y="15408"/>
                      <a:pt x="4362" y="15501"/>
                      <a:pt x="4471" y="15578"/>
                    </a:cubicBezTo>
                    <a:cubicBezTo>
                      <a:pt x="4455" y="15609"/>
                      <a:pt x="4455" y="15625"/>
                      <a:pt x="4440" y="15640"/>
                    </a:cubicBezTo>
                    <a:cubicBezTo>
                      <a:pt x="4316" y="16151"/>
                      <a:pt x="4378" y="16677"/>
                      <a:pt x="4641" y="17141"/>
                    </a:cubicBezTo>
                    <a:cubicBezTo>
                      <a:pt x="4997" y="17760"/>
                      <a:pt x="5662" y="18115"/>
                      <a:pt x="6342" y="18115"/>
                    </a:cubicBezTo>
                    <a:cubicBezTo>
                      <a:pt x="6667" y="18115"/>
                      <a:pt x="7008" y="18023"/>
                      <a:pt x="7317" y="17852"/>
                    </a:cubicBezTo>
                    <a:cubicBezTo>
                      <a:pt x="7487" y="17760"/>
                      <a:pt x="7626" y="17636"/>
                      <a:pt x="7766" y="17497"/>
                    </a:cubicBezTo>
                    <a:cubicBezTo>
                      <a:pt x="8616" y="17760"/>
                      <a:pt x="9514" y="17899"/>
                      <a:pt x="10426" y="17899"/>
                    </a:cubicBezTo>
                    <a:cubicBezTo>
                      <a:pt x="11339" y="17899"/>
                      <a:pt x="12252" y="17760"/>
                      <a:pt x="13103" y="17497"/>
                    </a:cubicBezTo>
                    <a:cubicBezTo>
                      <a:pt x="13458" y="17883"/>
                      <a:pt x="13969" y="18115"/>
                      <a:pt x="14526" y="18115"/>
                    </a:cubicBezTo>
                    <a:cubicBezTo>
                      <a:pt x="15609" y="18115"/>
                      <a:pt x="16490" y="17234"/>
                      <a:pt x="16490" y="16151"/>
                    </a:cubicBezTo>
                    <a:cubicBezTo>
                      <a:pt x="16490" y="15950"/>
                      <a:pt x="16459" y="15764"/>
                      <a:pt x="16398" y="15578"/>
                    </a:cubicBezTo>
                    <a:cubicBezTo>
                      <a:pt x="16490" y="15501"/>
                      <a:pt x="16583" y="15408"/>
                      <a:pt x="16676" y="15315"/>
                    </a:cubicBezTo>
                    <a:cubicBezTo>
                      <a:pt x="17898" y="14109"/>
                      <a:pt x="18702" y="12608"/>
                      <a:pt x="19074" y="10969"/>
                    </a:cubicBezTo>
                    <a:cubicBezTo>
                      <a:pt x="19569" y="10845"/>
                      <a:pt x="20033" y="10535"/>
                      <a:pt x="20311" y="10040"/>
                    </a:cubicBezTo>
                    <a:cubicBezTo>
                      <a:pt x="20853" y="9112"/>
                      <a:pt x="20543" y="7906"/>
                      <a:pt x="19600" y="7364"/>
                    </a:cubicBezTo>
                    <a:cubicBezTo>
                      <a:pt x="19430" y="7271"/>
                      <a:pt x="19259" y="7194"/>
                      <a:pt x="19074" y="7148"/>
                    </a:cubicBezTo>
                    <a:cubicBezTo>
                      <a:pt x="18718" y="5523"/>
                      <a:pt x="17898" y="4023"/>
                      <a:pt x="16691" y="2816"/>
                    </a:cubicBezTo>
                    <a:cubicBezTo>
                      <a:pt x="16583" y="2723"/>
                      <a:pt x="16490" y="2631"/>
                      <a:pt x="16398" y="2538"/>
                    </a:cubicBezTo>
                    <a:cubicBezTo>
                      <a:pt x="16413" y="2522"/>
                      <a:pt x="16413" y="2491"/>
                      <a:pt x="16413" y="2476"/>
                    </a:cubicBezTo>
                    <a:cubicBezTo>
                      <a:pt x="16552" y="1965"/>
                      <a:pt x="16490" y="1439"/>
                      <a:pt x="16227" y="991"/>
                    </a:cubicBezTo>
                    <a:cubicBezTo>
                      <a:pt x="15863" y="357"/>
                      <a:pt x="15199" y="9"/>
                      <a:pt x="14520" y="9"/>
                    </a:cubicBezTo>
                    <a:cubicBezTo>
                      <a:pt x="14189" y="9"/>
                      <a:pt x="13855" y="91"/>
                      <a:pt x="13551" y="264"/>
                    </a:cubicBezTo>
                    <a:cubicBezTo>
                      <a:pt x="13381" y="372"/>
                      <a:pt x="13226" y="480"/>
                      <a:pt x="13103" y="620"/>
                    </a:cubicBezTo>
                    <a:cubicBezTo>
                      <a:pt x="12252" y="357"/>
                      <a:pt x="11355" y="217"/>
                      <a:pt x="10426" y="217"/>
                    </a:cubicBezTo>
                    <a:cubicBezTo>
                      <a:pt x="9514" y="217"/>
                      <a:pt x="8616" y="357"/>
                      <a:pt x="7766" y="620"/>
                    </a:cubicBezTo>
                    <a:cubicBezTo>
                      <a:pt x="7410" y="248"/>
                      <a:pt x="6899" y="1"/>
                      <a:pt x="63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  <p:sp>
            <p:nvSpPr>
              <p:cNvPr id="35" name="Google Shape;242;p16">
                <a:extLst>
                  <a:ext uri="{FF2B5EF4-FFF2-40B4-BE49-F238E27FC236}">
                    <a16:creationId xmlns:a16="http://schemas.microsoft.com/office/drawing/2014/main" id="{64971441-1BEA-6D9D-0053-9509F4BF1A29}"/>
                  </a:ext>
                </a:extLst>
              </p:cNvPr>
              <p:cNvSpPr/>
              <p:nvPr/>
            </p:nvSpPr>
            <p:spPr>
              <a:xfrm>
                <a:off x="4849342" y="1472667"/>
                <a:ext cx="149601" cy="67972"/>
              </a:xfrm>
              <a:custGeom>
                <a:avLst/>
                <a:gdLst/>
                <a:ahLst/>
                <a:cxnLst/>
                <a:rect l="l" t="t" r="r" b="b"/>
                <a:pathLst>
                  <a:path w="6266" h="2847" extrusionOk="0">
                    <a:moveTo>
                      <a:pt x="588" y="0"/>
                    </a:moveTo>
                    <a:cubicBezTo>
                      <a:pt x="217" y="511"/>
                      <a:pt x="1" y="1145"/>
                      <a:pt x="1" y="1826"/>
                    </a:cubicBezTo>
                    <a:lnTo>
                      <a:pt x="1" y="2847"/>
                    </a:lnTo>
                    <a:lnTo>
                      <a:pt x="6266" y="2847"/>
                    </a:lnTo>
                    <a:lnTo>
                      <a:pt x="6266" y="1826"/>
                    </a:lnTo>
                    <a:cubicBezTo>
                      <a:pt x="6266" y="1145"/>
                      <a:pt x="6049" y="511"/>
                      <a:pt x="5678" y="0"/>
                    </a:cubicBezTo>
                    <a:cubicBezTo>
                      <a:pt x="5044" y="681"/>
                      <a:pt x="4131" y="1114"/>
                      <a:pt x="3125" y="1114"/>
                    </a:cubicBezTo>
                    <a:cubicBezTo>
                      <a:pt x="2135" y="1114"/>
                      <a:pt x="1223" y="681"/>
                      <a:pt x="58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  <p:sp>
            <p:nvSpPr>
              <p:cNvPr id="36" name="Google Shape;243;p16">
                <a:extLst>
                  <a:ext uri="{FF2B5EF4-FFF2-40B4-BE49-F238E27FC236}">
                    <a16:creationId xmlns:a16="http://schemas.microsoft.com/office/drawing/2014/main" id="{136B4EAB-5859-05D2-625C-A1A6098174DE}"/>
                  </a:ext>
                </a:extLst>
              </p:cNvPr>
              <p:cNvSpPr/>
              <p:nvPr/>
            </p:nvSpPr>
            <p:spPr>
              <a:xfrm>
                <a:off x="4870400" y="1363344"/>
                <a:ext cx="107485" cy="107485"/>
              </a:xfrm>
              <a:custGeom>
                <a:avLst/>
                <a:gdLst/>
                <a:ahLst/>
                <a:cxnLst/>
                <a:rect l="l" t="t" r="r" b="b"/>
                <a:pathLst>
                  <a:path w="4502" h="4502" extrusionOk="0">
                    <a:moveTo>
                      <a:pt x="2243" y="0"/>
                    </a:moveTo>
                    <a:cubicBezTo>
                      <a:pt x="1006" y="0"/>
                      <a:pt x="0" y="1006"/>
                      <a:pt x="0" y="2243"/>
                    </a:cubicBezTo>
                    <a:cubicBezTo>
                      <a:pt x="0" y="3496"/>
                      <a:pt x="1006" y="4502"/>
                      <a:pt x="2243" y="4502"/>
                    </a:cubicBezTo>
                    <a:cubicBezTo>
                      <a:pt x="3496" y="4502"/>
                      <a:pt x="4502" y="3496"/>
                      <a:pt x="4502" y="2243"/>
                    </a:cubicBezTo>
                    <a:cubicBezTo>
                      <a:pt x="4502" y="1006"/>
                      <a:pt x="3496" y="0"/>
                      <a:pt x="22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lt"/>
                </a:endParaRPr>
              </a:p>
            </p:txBody>
          </p:sp>
        </p:grp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CF373777-DF17-20C5-FC2A-1EBDEAEE1EC2}"/>
              </a:ext>
            </a:extLst>
          </p:cNvPr>
          <p:cNvSpPr txBox="1"/>
          <p:nvPr/>
        </p:nvSpPr>
        <p:spPr>
          <a:xfrm>
            <a:off x="7178914" y="3644314"/>
            <a:ext cx="13909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i="0" dirty="0">
                <a:solidFill>
                  <a:schemeClr val="bg1"/>
                </a:solidFill>
                <a:cs typeface="Sora Light" pitchFamily="2" charset="0"/>
              </a:rPr>
              <a:t>Não utilize sua posição para </a:t>
            </a:r>
            <a:r>
              <a:rPr lang="pt-BR" sz="1100" b="1" i="0" dirty="0">
                <a:solidFill>
                  <a:schemeClr val="bg1"/>
                </a:solidFill>
                <a:cs typeface="Sora Light" pitchFamily="2" charset="0"/>
              </a:rPr>
              <a:t>obter qualquer favorecimento </a:t>
            </a:r>
            <a:r>
              <a:rPr lang="pt-BR" sz="1100" i="0" dirty="0">
                <a:solidFill>
                  <a:schemeClr val="bg1"/>
                </a:solidFill>
                <a:cs typeface="Sora Light" pitchFamily="2" charset="0"/>
              </a:rPr>
              <a:t>para si ou para terceiro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115C79A-908D-5979-C87E-94AB5F451060}"/>
              </a:ext>
            </a:extLst>
          </p:cNvPr>
          <p:cNvSpPr txBox="1"/>
          <p:nvPr/>
        </p:nvSpPr>
        <p:spPr>
          <a:xfrm>
            <a:off x="672012" y="696465"/>
            <a:ext cx="25326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 dirty="0">
                <a:solidFill>
                  <a:schemeClr val="accent2"/>
                </a:solidFill>
                <a:cs typeface="Sora Light" pitchFamily="2" charset="0"/>
              </a:rPr>
              <a:t>Conflito de Interesses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2E955C3-D3DF-4687-D5FE-DD150A31FB58}"/>
              </a:ext>
            </a:extLst>
          </p:cNvPr>
          <p:cNvSpPr txBox="1"/>
          <p:nvPr/>
        </p:nvSpPr>
        <p:spPr>
          <a:xfrm>
            <a:off x="3122288" y="756693"/>
            <a:ext cx="5477648" cy="1398524"/>
          </a:xfrm>
          <a:prstGeom prst="rect">
            <a:avLst/>
          </a:prstGeom>
          <a:noFill/>
        </p:spPr>
        <p:txBody>
          <a:bodyPr wrap="square" numCol="2" spcCol="36000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cs typeface="Sora Light" pitchFamily="2" charset="0"/>
              </a:rPr>
              <a:t>Ocorre quando se coloca um interesse ou </a:t>
            </a:r>
            <a:r>
              <a:rPr lang="pt-BR" sz="1400" b="1" i="0" dirty="0">
                <a:solidFill>
                  <a:schemeClr val="tx1"/>
                </a:solidFill>
                <a:cs typeface="Sora Light" pitchFamily="2" charset="0"/>
              </a:rPr>
              <a:t>benefício pessoal </a:t>
            </a:r>
            <a:r>
              <a:rPr lang="pt-BR" sz="1400" i="0" dirty="0">
                <a:solidFill>
                  <a:schemeClr val="tx1"/>
                </a:solidFill>
                <a:cs typeface="Sora Light" pitchFamily="2" charset="0"/>
              </a:rPr>
              <a:t>à frente do </a:t>
            </a:r>
            <a:r>
              <a:rPr lang="pt-BR" sz="1400" b="1" i="0" dirty="0">
                <a:solidFill>
                  <a:schemeClr val="tx1"/>
                </a:solidFill>
                <a:cs typeface="Sora Light" pitchFamily="2" charset="0"/>
              </a:rPr>
              <a:t>melhor interesse da </a:t>
            </a:r>
            <a:r>
              <a:rPr lang="pt-BR" sz="1400" b="1" i="0" dirty="0" err="1">
                <a:solidFill>
                  <a:schemeClr val="accent1"/>
                </a:solidFill>
                <a:cs typeface="Sora Light" pitchFamily="2" charset="0"/>
              </a:rPr>
              <a:t>Acelen</a:t>
            </a:r>
            <a:r>
              <a:rPr lang="pt-BR" sz="1400" i="0" dirty="0">
                <a:solidFill>
                  <a:schemeClr val="tx1"/>
                </a:solidFill>
                <a:cs typeface="Sora Light" pitchFamily="2" charset="0"/>
              </a:rPr>
              <a:t>.</a:t>
            </a:r>
          </a:p>
          <a:p>
            <a:pPr>
              <a:spcAft>
                <a:spcPts val="1200"/>
              </a:spcAft>
            </a:pPr>
            <a:endParaRPr lang="pt-BR" sz="1400" i="0" dirty="0">
              <a:solidFill>
                <a:schemeClr val="tx1"/>
              </a:solidFill>
              <a:cs typeface="Sora Light" pitchFamily="2" charset="0"/>
            </a:endParaRP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cs typeface="Sora Light" pitchFamily="2" charset="0"/>
              </a:rPr>
              <a:t>Potenciais situações de conflito, mesmo que apenas </a:t>
            </a:r>
            <a:r>
              <a:rPr lang="pt-BR" sz="1400" b="1" i="0" dirty="0">
                <a:solidFill>
                  <a:schemeClr val="tx1"/>
                </a:solidFill>
                <a:cs typeface="Sora Light" pitchFamily="2" charset="0"/>
              </a:rPr>
              <a:t>suspeitas</a:t>
            </a:r>
            <a:r>
              <a:rPr lang="pt-BR" sz="1400" i="0" dirty="0">
                <a:solidFill>
                  <a:schemeClr val="tx1"/>
                </a:solidFill>
                <a:cs typeface="Sora Light" pitchFamily="2" charset="0"/>
              </a:rPr>
              <a:t>, </a:t>
            </a:r>
            <a:r>
              <a:rPr lang="pt-BR" sz="1400" b="1" i="0" dirty="0">
                <a:solidFill>
                  <a:schemeClr val="tx1"/>
                </a:solidFill>
                <a:cs typeface="Sora Light" pitchFamily="2" charset="0"/>
              </a:rPr>
              <a:t>devem ser </a:t>
            </a:r>
            <a:r>
              <a:rPr lang="pt-BR" sz="1400" b="1" i="0" dirty="0">
                <a:solidFill>
                  <a:schemeClr val="accent1"/>
                </a:solidFill>
                <a:cs typeface="Sora Light" pitchFamily="2" charset="0"/>
              </a:rPr>
              <a:t>comunicadas</a:t>
            </a:r>
            <a:r>
              <a:rPr lang="pt-BR" sz="1400" b="1" i="0" dirty="0">
                <a:solidFill>
                  <a:schemeClr val="tx1"/>
                </a:solidFill>
                <a:cs typeface="Sora Light" pitchFamily="2" charset="0"/>
              </a:rPr>
              <a:t> </a:t>
            </a:r>
            <a:r>
              <a:rPr lang="pt-BR" sz="1400" i="0" dirty="0">
                <a:solidFill>
                  <a:schemeClr val="tx1"/>
                </a:solidFill>
                <a:cs typeface="Sora Light" pitchFamily="2" charset="0"/>
              </a:rPr>
              <a:t>ao Compliance por meio do Canal de Ética. </a:t>
            </a: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C50725B4-D182-D1E0-EB86-0D5D174AF19D}"/>
              </a:ext>
            </a:extLst>
          </p:cNvPr>
          <p:cNvSpPr/>
          <p:nvPr/>
        </p:nvSpPr>
        <p:spPr>
          <a:xfrm>
            <a:off x="-221675" y="-23168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4" name="Imagem" descr="Imagem">
            <a:extLst>
              <a:ext uri="{FF2B5EF4-FFF2-40B4-BE49-F238E27FC236}">
                <a16:creationId xmlns:a16="http://schemas.microsoft.com/office/drawing/2014/main" id="{5AB74E3A-2831-0DE4-9E1C-E6A7A6672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805" y="153964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A5037731-43F2-CC79-CA03-685D8BDA0A47}"/>
              </a:ext>
            </a:extLst>
          </p:cNvPr>
          <p:cNvSpPr/>
          <p:nvPr/>
        </p:nvSpPr>
        <p:spPr>
          <a:xfrm flipH="1">
            <a:off x="-221675" y="5168189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0424315F-D5C6-FE1A-3F85-40C5599C5B9D}"/>
              </a:ext>
            </a:extLst>
          </p:cNvPr>
          <p:cNvGrpSpPr/>
          <p:nvPr/>
        </p:nvGrpSpPr>
        <p:grpSpPr>
          <a:xfrm>
            <a:off x="5821473" y="2754069"/>
            <a:ext cx="826602" cy="826602"/>
            <a:chOff x="5821473" y="2754069"/>
            <a:chExt cx="826602" cy="826602"/>
          </a:xfrm>
        </p:grpSpPr>
        <p:sp>
          <p:nvSpPr>
            <p:cNvPr id="10" name="Google Shape;156;p19">
              <a:extLst>
                <a:ext uri="{FF2B5EF4-FFF2-40B4-BE49-F238E27FC236}">
                  <a16:creationId xmlns:a16="http://schemas.microsoft.com/office/drawing/2014/main" id="{D825C5E3-B93C-9469-789E-3BD40935592D}"/>
                </a:ext>
              </a:extLst>
            </p:cNvPr>
            <p:cNvSpPr/>
            <p:nvPr/>
          </p:nvSpPr>
          <p:spPr>
            <a:xfrm>
              <a:off x="5821473" y="2754069"/>
              <a:ext cx="826602" cy="826602"/>
            </a:xfrm>
            <a:custGeom>
              <a:avLst/>
              <a:gdLst/>
              <a:ahLst/>
              <a:cxnLst/>
              <a:rect l="l" t="t" r="r" b="b"/>
              <a:pathLst>
                <a:path w="28588" h="28588" extrusionOk="0">
                  <a:moveTo>
                    <a:pt x="14311" y="0"/>
                  </a:moveTo>
                  <a:cubicBezTo>
                    <a:pt x="6405" y="0"/>
                    <a:pt x="1" y="6405"/>
                    <a:pt x="1" y="14311"/>
                  </a:cubicBezTo>
                  <a:cubicBezTo>
                    <a:pt x="1" y="22183"/>
                    <a:pt x="6405" y="28587"/>
                    <a:pt x="14311" y="28587"/>
                  </a:cubicBezTo>
                  <a:cubicBezTo>
                    <a:pt x="22217" y="28587"/>
                    <a:pt x="28588" y="22183"/>
                    <a:pt x="28588" y="14311"/>
                  </a:cubicBezTo>
                  <a:cubicBezTo>
                    <a:pt x="28588" y="6405"/>
                    <a:pt x="22217" y="0"/>
                    <a:pt x="143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+mn-lt"/>
              </a:endParaRPr>
            </a:p>
          </p:txBody>
        </p:sp>
        <p:pic>
          <p:nvPicPr>
            <p:cNvPr id="31" name="Gráfico 30" descr="Proibido tocar com preenchimento sólido">
              <a:extLst>
                <a:ext uri="{FF2B5EF4-FFF2-40B4-BE49-F238E27FC236}">
                  <a16:creationId xmlns:a16="http://schemas.microsoft.com/office/drawing/2014/main" id="{B79B3152-956F-1F66-65CB-E6B650D9B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05257" y="2937853"/>
              <a:ext cx="459034" cy="459034"/>
            </a:xfrm>
            <a:prstGeom prst="rect">
              <a:avLst/>
            </a:prstGeom>
          </p:spPr>
        </p:pic>
      </p:grp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9213C02C-AD77-D005-C99F-3D2FB354C1E5}"/>
              </a:ext>
            </a:extLst>
          </p:cNvPr>
          <p:cNvSpPr/>
          <p:nvPr/>
        </p:nvSpPr>
        <p:spPr>
          <a:xfrm>
            <a:off x="1544595" y="-534102"/>
            <a:ext cx="7908324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7F3EED2D-7AD8-8783-B4C8-3ED1C607A067}"/>
              </a:ext>
            </a:extLst>
          </p:cNvPr>
          <p:cNvSpPr/>
          <p:nvPr/>
        </p:nvSpPr>
        <p:spPr>
          <a:xfrm>
            <a:off x="-988541" y="5163368"/>
            <a:ext cx="6462584" cy="40406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A5D9D65C-55ED-3D7A-91D6-015FB12481E1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880773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32" grpId="0"/>
      <p:bldP spid="37" grpId="0"/>
      <p:bldP spid="41" grpId="0" uiExpand="1" build="p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Homem na frente de um laptop&#10;&#10;Descrição gerada automaticamente">
            <a:extLst>
              <a:ext uri="{FF2B5EF4-FFF2-40B4-BE49-F238E27FC236}">
                <a16:creationId xmlns:a16="http://schemas.microsoft.com/office/drawing/2014/main" id="{BFBDE3EE-43A8-9630-3678-44F6322138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411"/>
          <a:stretch/>
        </p:blipFill>
        <p:spPr>
          <a:xfrm>
            <a:off x="4993169" y="-1"/>
            <a:ext cx="4150832" cy="5143501"/>
          </a:xfrm>
          <a:prstGeom prst="rect">
            <a:avLst/>
          </a:prstGeom>
        </p:spPr>
      </p:pic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C39B3354-28AB-6B7C-9202-D76209591CAB}"/>
              </a:ext>
            </a:extLst>
          </p:cNvPr>
          <p:cNvSpPr/>
          <p:nvPr/>
        </p:nvSpPr>
        <p:spPr>
          <a:xfrm>
            <a:off x="-988541" y="2100676"/>
            <a:ext cx="6462584" cy="40406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4C46B4F-86A4-3F3F-7267-EC3428810002}"/>
              </a:ext>
            </a:extLst>
          </p:cNvPr>
          <p:cNvSpPr txBox="1"/>
          <p:nvPr/>
        </p:nvSpPr>
        <p:spPr>
          <a:xfrm>
            <a:off x="647699" y="880956"/>
            <a:ext cx="43454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 dirty="0">
                <a:solidFill>
                  <a:schemeClr val="accent2"/>
                </a:solidFill>
                <a:cs typeface="Sora Light" pitchFamily="2" charset="0"/>
              </a:rPr>
              <a:t>Controles Financeiros e Contábeis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B0A03BD-A355-6C5B-C7E4-70334A1CEDD5}"/>
              </a:ext>
            </a:extLst>
          </p:cNvPr>
          <p:cNvSpPr txBox="1"/>
          <p:nvPr/>
        </p:nvSpPr>
        <p:spPr>
          <a:xfrm>
            <a:off x="647700" y="2516051"/>
            <a:ext cx="41508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i="0" dirty="0">
                <a:solidFill>
                  <a:schemeClr val="bg1"/>
                </a:solidFill>
                <a:cs typeface="Sora Light" pitchFamily="2" charset="0"/>
              </a:rPr>
              <a:t>Todos os nossos Colaboradores e Fornecedores são responsáveis por </a:t>
            </a:r>
            <a:r>
              <a:rPr lang="pt-BR" sz="1800" b="1" i="0" dirty="0">
                <a:solidFill>
                  <a:schemeClr val="bg1"/>
                </a:solidFill>
                <a:cs typeface="Sora Light" pitchFamily="2" charset="0"/>
              </a:rPr>
              <a:t>garantir</a:t>
            </a:r>
            <a:r>
              <a:rPr lang="pt-BR" sz="1800" i="0" dirty="0">
                <a:solidFill>
                  <a:schemeClr val="bg1"/>
                </a:solidFill>
                <a:cs typeface="Sora Light" pitchFamily="2" charset="0"/>
              </a:rPr>
              <a:t> que contratos, notas fiscais, relatórios, faturas e todos os outros </a:t>
            </a:r>
            <a:r>
              <a:rPr lang="pt-BR" sz="1800" b="1" i="0" dirty="0">
                <a:solidFill>
                  <a:schemeClr val="bg1"/>
                </a:solidFill>
                <a:cs typeface="Sora Light" pitchFamily="2" charset="0"/>
              </a:rPr>
              <a:t>documentos</a:t>
            </a:r>
            <a:r>
              <a:rPr lang="pt-BR" sz="1800" i="0" dirty="0">
                <a:solidFill>
                  <a:schemeClr val="bg1"/>
                </a:solidFill>
                <a:cs typeface="Sora Light" pitchFamily="2" charset="0"/>
              </a:rPr>
              <a:t> </a:t>
            </a:r>
            <a:r>
              <a:rPr lang="pt-BR" sz="1800" b="1" i="0" dirty="0">
                <a:solidFill>
                  <a:schemeClr val="bg1"/>
                </a:solidFill>
                <a:cs typeface="Sora Light" pitchFamily="2" charset="0"/>
              </a:rPr>
              <a:t>relacionados a receitas e despesas </a:t>
            </a:r>
            <a:r>
              <a:rPr lang="pt-BR" sz="1800" i="0" dirty="0">
                <a:solidFill>
                  <a:schemeClr val="bg1"/>
                </a:solidFill>
                <a:cs typeface="Sora Light" pitchFamily="2" charset="0"/>
              </a:rPr>
              <a:t>correspondam à </a:t>
            </a:r>
            <a:r>
              <a:rPr lang="pt-BR" sz="1800" b="1" i="0" dirty="0">
                <a:solidFill>
                  <a:schemeClr val="bg1"/>
                </a:solidFill>
                <a:cs typeface="Sora Light" pitchFamily="2" charset="0"/>
              </a:rPr>
              <a:t>realidade</a:t>
            </a:r>
            <a:r>
              <a:rPr lang="pt-BR" sz="1800" i="0" dirty="0">
                <a:solidFill>
                  <a:schemeClr val="bg1"/>
                </a:solidFill>
                <a:cs typeface="Sora Light" pitchFamily="2" charset="0"/>
              </a:rPr>
              <a:t>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DA6AB3FE-916B-5738-6A73-7A481F7519ED}"/>
              </a:ext>
            </a:extLst>
          </p:cNvPr>
          <p:cNvSpPr/>
          <p:nvPr/>
        </p:nvSpPr>
        <p:spPr>
          <a:xfrm>
            <a:off x="1544595" y="-247662"/>
            <a:ext cx="7908324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" descr="Imagem">
            <a:extLst>
              <a:ext uri="{FF2B5EF4-FFF2-40B4-BE49-F238E27FC236}">
                <a16:creationId xmlns:a16="http://schemas.microsoft.com/office/drawing/2014/main" id="{6B5F5102-4373-9667-F0D6-7BFD00503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" y="1379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5C59A40-8FE8-B33B-475D-E9711131B609}"/>
              </a:ext>
            </a:extLst>
          </p:cNvPr>
          <p:cNvSpPr/>
          <p:nvPr/>
        </p:nvSpPr>
        <p:spPr>
          <a:xfrm>
            <a:off x="-221675" y="-540158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E16CF87D-DB6B-7188-A68E-AA26ADAE235E}"/>
              </a:ext>
            </a:extLst>
          </p:cNvPr>
          <p:cNvSpPr/>
          <p:nvPr/>
        </p:nvSpPr>
        <p:spPr>
          <a:xfrm>
            <a:off x="-221675" y="5190224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1B4367C-BEE1-8689-E9C0-5F74CE793C0A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590220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Mão de uma pessoa&#10;&#10;Descrição gerada automaticamente com confiança baixa">
            <a:extLst>
              <a:ext uri="{FF2B5EF4-FFF2-40B4-BE49-F238E27FC236}">
                <a16:creationId xmlns:a16="http://schemas.microsoft.com/office/drawing/2014/main" id="{B7778A2B-3F35-B43A-CEC1-E73CF560E7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15"/>
          <a:stretch/>
        </p:blipFill>
        <p:spPr>
          <a:xfrm>
            <a:off x="-1" y="-6698"/>
            <a:ext cx="5561879" cy="514350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CB95820B-888A-FB1B-B2B8-F27B2FAF6436}"/>
              </a:ext>
            </a:extLst>
          </p:cNvPr>
          <p:cNvSpPr/>
          <p:nvPr/>
        </p:nvSpPr>
        <p:spPr>
          <a:xfrm>
            <a:off x="2800350" y="0"/>
            <a:ext cx="6343651" cy="513680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7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nip and Round Single Corner Rectangle 10">
            <a:extLst>
              <a:ext uri="{FF2B5EF4-FFF2-40B4-BE49-F238E27FC236}">
                <a16:creationId xmlns:a16="http://schemas.microsoft.com/office/drawing/2014/main" id="{11425F20-FC1E-712F-05E8-A4BD80199EF2}"/>
              </a:ext>
            </a:extLst>
          </p:cNvPr>
          <p:cNvSpPr/>
          <p:nvPr/>
        </p:nvSpPr>
        <p:spPr>
          <a:xfrm>
            <a:off x="4743982" y="451986"/>
            <a:ext cx="4130030" cy="1046381"/>
          </a:xfrm>
          <a:prstGeom prst="snipRoundRect">
            <a:avLst>
              <a:gd name="adj1" fmla="val 0"/>
              <a:gd name="adj2" fmla="val 0"/>
            </a:avLst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r>
              <a:rPr lang="pt-BR" sz="2800" b="1" i="0" dirty="0">
                <a:solidFill>
                  <a:schemeClr val="accent2"/>
                </a:solidFill>
                <a:cs typeface="Sora Light" pitchFamily="2" charset="0"/>
              </a:rPr>
              <a:t>Contratação de Fornecedores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F2D7C5-9B36-74FA-1E09-E4D621B6F454}"/>
              </a:ext>
            </a:extLst>
          </p:cNvPr>
          <p:cNvSpPr txBox="1"/>
          <p:nvPr/>
        </p:nvSpPr>
        <p:spPr>
          <a:xfrm>
            <a:off x="4794591" y="1611413"/>
            <a:ext cx="364127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A contratação deve ser </a:t>
            </a:r>
            <a:r>
              <a:rPr lang="pt-BR" sz="1200" b="1" i="0" dirty="0">
                <a:solidFill>
                  <a:schemeClr val="accent1"/>
                </a:solidFill>
                <a:effectLst/>
                <a:cs typeface="Sora Light" pitchFamily="2" charset="0"/>
              </a:rPr>
              <a:t>imparcial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 com base em 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especificações técnicas 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e 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preço adequados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.</a:t>
            </a:r>
          </a:p>
          <a:p>
            <a:pPr marL="171450" indent="-171450"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É </a:t>
            </a:r>
            <a:r>
              <a:rPr lang="pt-BR" sz="1200" b="1" i="0" dirty="0">
                <a:solidFill>
                  <a:schemeClr val="tx1"/>
                </a:solidFill>
                <a:cs typeface="Sora Light" pitchFamily="2" charset="0"/>
              </a:rPr>
              <a:t>p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roibido favorecimento </a:t>
            </a:r>
            <a:r>
              <a:rPr lang="pt-BR" sz="1200" i="0" dirty="0">
                <a:solidFill>
                  <a:schemeClr val="tx1"/>
                </a:solidFill>
                <a:effectLst/>
                <a:cs typeface="Sora Light" pitchFamily="2" charset="0"/>
              </a:rPr>
              <a:t>pessoal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 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ou do Fornecedor em uma contratação e qualquer suspeita de </a:t>
            </a:r>
            <a:r>
              <a:rPr lang="pt-BR" sz="1200" b="1" i="0" dirty="0">
                <a:solidFill>
                  <a:schemeClr val="accent1"/>
                </a:solidFill>
                <a:effectLst/>
                <a:cs typeface="Sora Light" pitchFamily="2" charset="0"/>
              </a:rPr>
              <a:t>Conflito de Interesses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 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deve ser reportada.</a:t>
            </a:r>
          </a:p>
          <a:p>
            <a:pPr marL="171450" indent="-171450"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É necessária a 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avaliação </a:t>
            </a:r>
            <a:r>
              <a:rPr lang="pt-BR" sz="1200" b="1" i="0" dirty="0">
                <a:solidFill>
                  <a:schemeClr val="accent1"/>
                </a:solidFill>
                <a:effectLst/>
                <a:cs typeface="Sora Light" pitchFamily="2" charset="0"/>
              </a:rPr>
              <a:t>reputacional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 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antes da contratação,</a:t>
            </a: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 de acordo com os critérios estabelecidos.</a:t>
            </a:r>
            <a:endParaRPr lang="pt-BR" sz="1200" b="0" i="0" dirty="0">
              <a:solidFill>
                <a:schemeClr val="tx1"/>
              </a:solidFill>
              <a:effectLst/>
              <a:cs typeface="Sora Light" pitchFamily="2" charset="0"/>
            </a:endParaRPr>
          </a:p>
          <a:p>
            <a:pPr marL="171450" indent="-171450"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tx1"/>
                </a:solidFill>
                <a:cs typeface="Sora Light" pitchFamily="2" charset="0"/>
              </a:rPr>
              <a:t>Os f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ornecedores devem cumprir a 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legislação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 e </a:t>
            </a:r>
            <a:r>
              <a:rPr lang="pt-BR" sz="1200" b="1" i="0" dirty="0">
                <a:solidFill>
                  <a:schemeClr val="tx1"/>
                </a:solidFill>
                <a:effectLst/>
                <a:cs typeface="Sora Light" pitchFamily="2" charset="0"/>
              </a:rPr>
              <a:t>valores éticos 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da </a:t>
            </a:r>
            <a:r>
              <a:rPr lang="pt-BR" sz="1200" b="1" i="0" dirty="0" err="1">
                <a:solidFill>
                  <a:schemeClr val="accent1"/>
                </a:solidFill>
                <a:effectLst/>
                <a:cs typeface="Sora Light" pitchFamily="2" charset="0"/>
              </a:rPr>
              <a:t>Acelen</a:t>
            </a:r>
            <a:r>
              <a:rPr lang="pt-BR" sz="1200" b="0" i="0" dirty="0">
                <a:solidFill>
                  <a:schemeClr val="tx1"/>
                </a:solidFill>
                <a:effectLst/>
                <a:cs typeface="Sora Light" pitchFamily="2" charset="0"/>
              </a:rPr>
              <a:t>.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E0E409B0-F956-F78F-5744-1EE573FB38DB}"/>
              </a:ext>
            </a:extLst>
          </p:cNvPr>
          <p:cNvSpPr/>
          <p:nvPr/>
        </p:nvSpPr>
        <p:spPr>
          <a:xfrm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Imagem" descr="Imagem">
            <a:extLst>
              <a:ext uri="{FF2B5EF4-FFF2-40B4-BE49-F238E27FC236}">
                <a16:creationId xmlns:a16="http://schemas.microsoft.com/office/drawing/2014/main" id="{BEA914F2-691D-91B6-8DF9-5709C94D3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2" name="Imagem 1" descr="Mulher com a mão no rosto&#10;&#10;Descrição gerada automaticamente">
            <a:extLst>
              <a:ext uri="{FF2B5EF4-FFF2-40B4-BE49-F238E27FC236}">
                <a16:creationId xmlns:a16="http://schemas.microsoft.com/office/drawing/2014/main" id="{C69E411D-3D2A-3798-C6A7-DE035BB57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43651" y="-256568"/>
            <a:ext cx="5763360" cy="69045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C775AD3-C7E2-1990-A88A-35C9C895533F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580898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A9CAAE6B-DDF1-921E-2000-F6B7902DF47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Mulher com a mão no rosto&#10;&#10;Descrição gerada automaticamente">
            <a:extLst>
              <a:ext uri="{FF2B5EF4-FFF2-40B4-BE49-F238E27FC236}">
                <a16:creationId xmlns:a16="http://schemas.microsoft.com/office/drawing/2014/main" id="{74E5A8AF-FAD2-987A-A47A-BD9DCD2A7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0963" y="-256568"/>
            <a:ext cx="5763360" cy="6904505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ACB04F89-8F27-FB61-69A2-676496F9E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1045" y="1606360"/>
            <a:ext cx="1520985" cy="144739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A27C780-1FCD-208C-9E1E-FAC41B720F23}"/>
              </a:ext>
            </a:extLst>
          </p:cNvPr>
          <p:cNvSpPr/>
          <p:nvPr/>
        </p:nvSpPr>
        <p:spPr>
          <a:xfrm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" descr="Imagem">
            <a:extLst>
              <a:ext uri="{FF2B5EF4-FFF2-40B4-BE49-F238E27FC236}">
                <a16:creationId xmlns:a16="http://schemas.microsoft.com/office/drawing/2014/main" id="{BF5656F6-6D02-4F8B-268E-25F7363D3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B4FF4C0-817C-CA62-F2F8-EF31F0B98C2C}"/>
              </a:ext>
            </a:extLst>
          </p:cNvPr>
          <p:cNvSpPr txBox="1"/>
          <p:nvPr/>
        </p:nvSpPr>
        <p:spPr>
          <a:xfrm>
            <a:off x="4572001" y="989736"/>
            <a:ext cx="337184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0" dirty="0">
                <a:solidFill>
                  <a:schemeClr val="bg1"/>
                </a:solidFill>
                <a:cs typeface="Sora Light" pitchFamily="2" charset="0"/>
              </a:rPr>
              <a:t>A </a:t>
            </a:r>
            <a:r>
              <a:rPr lang="pt-BR" sz="2400" i="0" dirty="0" err="1">
                <a:solidFill>
                  <a:schemeClr val="bg1"/>
                </a:solidFill>
                <a:cs typeface="Sora Light" pitchFamily="2" charset="0"/>
              </a:rPr>
              <a:t>Acelen</a:t>
            </a:r>
            <a:r>
              <a:rPr lang="pt-BR" sz="2400" i="0" dirty="0">
                <a:solidFill>
                  <a:schemeClr val="bg1"/>
                </a:solidFill>
                <a:cs typeface="Sora Light" pitchFamily="2" charset="0"/>
              </a:rPr>
              <a:t> </a:t>
            </a:r>
            <a:r>
              <a:rPr lang="pt-BR" sz="2400" b="1" i="0" dirty="0">
                <a:solidFill>
                  <a:srgbClr val="C00000"/>
                </a:solidFill>
                <a:cs typeface="Sora Light" pitchFamily="2" charset="0"/>
              </a:rPr>
              <a:t>não tolera </a:t>
            </a:r>
            <a:r>
              <a:rPr lang="pt-BR" sz="2400" b="1" i="0" dirty="0">
                <a:solidFill>
                  <a:schemeClr val="bg1"/>
                </a:solidFill>
                <a:cs typeface="Sora Light" pitchFamily="2" charset="0"/>
              </a:rPr>
              <a:t>suborno ou corrupção</a:t>
            </a:r>
            <a:r>
              <a:rPr lang="pt-BR" sz="2400" i="0" dirty="0">
                <a:solidFill>
                  <a:schemeClr val="bg1"/>
                </a:solidFill>
                <a:cs typeface="Sora Light" pitchFamily="2" charset="0"/>
              </a:rPr>
              <a:t>, esperando que os Fornecedores ajam eticamente em todos os negócios!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C0F1A2B-0E6D-F925-97C9-C14945908DD6}"/>
              </a:ext>
            </a:extLst>
          </p:cNvPr>
          <p:cNvSpPr/>
          <p:nvPr/>
        </p:nvSpPr>
        <p:spPr>
          <a:xfrm>
            <a:off x="-704850" y="5525984"/>
            <a:ext cx="5743574" cy="42771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0AEAB7F-5E39-84EE-5992-0C4E79466AB7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891FFE-FA25-80B7-4E9E-B862442E1015}"/>
              </a:ext>
            </a:extLst>
          </p:cNvPr>
          <p:cNvSpPr txBox="1"/>
          <p:nvPr/>
        </p:nvSpPr>
        <p:spPr>
          <a:xfrm>
            <a:off x="4604072" y="4168567"/>
            <a:ext cx="398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dirty="0"/>
              <a:t>A atuação da Acelen, está em conformidade com a legislação nacional, como a Lei Anticorrupção (Lei nº 12.846/2013), e com padrões internacionais, como a norma ISO 37001, FCPA (</a:t>
            </a:r>
            <a:r>
              <a:rPr lang="pt-BR" sz="900" dirty="0" err="1"/>
              <a:t>Foreign</a:t>
            </a:r>
            <a:r>
              <a:rPr lang="pt-BR" sz="900" dirty="0"/>
              <a:t> </a:t>
            </a:r>
            <a:r>
              <a:rPr lang="pt-BR" sz="900" dirty="0" err="1"/>
              <a:t>Corrupt</a:t>
            </a:r>
            <a:r>
              <a:rPr lang="pt-BR" sz="900" dirty="0"/>
              <a:t> </a:t>
            </a:r>
            <a:r>
              <a:rPr lang="pt-BR" sz="900" dirty="0" err="1"/>
              <a:t>Practices</a:t>
            </a:r>
            <a:r>
              <a:rPr lang="pt-BR" sz="900" dirty="0"/>
              <a:t> </a:t>
            </a:r>
            <a:r>
              <a:rPr lang="pt-BR" sz="900" dirty="0" err="1"/>
              <a:t>Act</a:t>
            </a:r>
            <a:r>
              <a:rPr lang="pt-BR" sz="900" dirty="0"/>
              <a:t>) e UK </a:t>
            </a:r>
            <a:r>
              <a:rPr lang="pt-BR" sz="900" dirty="0" err="1"/>
              <a:t>Bribery</a:t>
            </a:r>
            <a:r>
              <a:rPr lang="pt-BR" sz="900" dirty="0"/>
              <a:t> </a:t>
            </a:r>
            <a:r>
              <a:rPr lang="pt-BR" sz="900" dirty="0" err="1"/>
              <a:t>Act</a:t>
            </a:r>
            <a:r>
              <a:rPr lang="pt-BR" sz="900" dirty="0"/>
              <a:t>. </a:t>
            </a:r>
            <a:endParaRPr lang="pt-BR" sz="1100" i="0" kern="1200" dirty="0">
              <a:solidFill>
                <a:schemeClr val="bg1"/>
              </a:solidFill>
              <a:latin typeface="Sora" pitchFamily="2" charset="0"/>
              <a:ea typeface="Verdana" panose="020B0604030504040204" pitchFamily="34" charset="0"/>
              <a:cs typeface="S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01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A9CAAE6B-DDF1-921E-2000-F6B7902DF47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D477B15-96AD-C0E6-8018-BA22F89107AD}"/>
              </a:ext>
            </a:extLst>
          </p:cNvPr>
          <p:cNvSpPr/>
          <p:nvPr/>
        </p:nvSpPr>
        <p:spPr>
          <a:xfrm>
            <a:off x="-1002309" y="1976076"/>
            <a:ext cx="5743574" cy="42771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" descr="Imagem">
            <a:extLst>
              <a:ext uri="{FF2B5EF4-FFF2-40B4-BE49-F238E27FC236}">
                <a16:creationId xmlns:a16="http://schemas.microsoft.com/office/drawing/2014/main" id="{BF5656F6-6D02-4F8B-268E-25F7363D3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805" y="14454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Snip and Round Single Corner Rectangle 10">
            <a:extLst>
              <a:ext uri="{FF2B5EF4-FFF2-40B4-BE49-F238E27FC236}">
                <a16:creationId xmlns:a16="http://schemas.microsoft.com/office/drawing/2014/main" id="{B3914443-E10A-763C-C378-453DF051C966}"/>
              </a:ext>
            </a:extLst>
          </p:cNvPr>
          <p:cNvSpPr/>
          <p:nvPr/>
        </p:nvSpPr>
        <p:spPr>
          <a:xfrm>
            <a:off x="410888" y="634598"/>
            <a:ext cx="3891265" cy="1200329"/>
          </a:xfrm>
          <a:prstGeom prst="snipRoundRect">
            <a:avLst>
              <a:gd name="adj1" fmla="val 0"/>
              <a:gd name="adj2" fmla="val 0"/>
            </a:avLst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r>
              <a:rPr lang="pt-BR" sz="2400" b="1" i="0" dirty="0">
                <a:solidFill>
                  <a:schemeClr val="bg1"/>
                </a:solidFill>
                <a:cs typeface="Sora Light" pitchFamily="2" charset="0"/>
              </a:rPr>
              <a:t> Interações com Agentes Públicos e Privados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A4EE737-360C-262A-B61D-72E11518429D}"/>
              </a:ext>
            </a:extLst>
          </p:cNvPr>
          <p:cNvSpPr txBox="1"/>
          <p:nvPr/>
        </p:nvSpPr>
        <p:spPr>
          <a:xfrm>
            <a:off x="410888" y="2291582"/>
            <a:ext cx="389126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171450" indent="-17145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200" i="0">
                <a:solidFill>
                  <a:schemeClr val="tx1"/>
                </a:solidFill>
                <a:cs typeface="Sora Light" pitchFamily="2" charset="0"/>
              </a:defRPr>
            </a:lvl1pPr>
          </a:lstStyle>
          <a:p>
            <a:pPr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dirty="0"/>
              <a:t>As interações devem ser </a:t>
            </a:r>
            <a:r>
              <a:rPr lang="pt-BR" b="1" dirty="0">
                <a:solidFill>
                  <a:srgbClr val="C00000"/>
                </a:solidFill>
              </a:rPr>
              <a:t>zero</a:t>
            </a:r>
            <a:r>
              <a:rPr lang="pt-BR" b="1" dirty="0"/>
              <a:t> tolerantes à corrupção</a:t>
            </a:r>
            <a:r>
              <a:rPr lang="pt-BR" dirty="0"/>
              <a:t>.</a:t>
            </a:r>
          </a:p>
          <a:p>
            <a:pPr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b="1" dirty="0">
                <a:solidFill>
                  <a:srgbClr val="C00000"/>
                </a:solidFill>
              </a:rPr>
              <a:t>Nenhuma</a:t>
            </a:r>
            <a:r>
              <a:rPr lang="pt-BR" b="1" dirty="0"/>
              <a:t> </a:t>
            </a:r>
            <a:r>
              <a:rPr lang="pt-BR" b="1" dirty="0">
                <a:solidFill>
                  <a:srgbClr val="C00000"/>
                </a:solidFill>
              </a:rPr>
              <a:t>vantagem</a:t>
            </a:r>
            <a:r>
              <a:rPr lang="pt-BR" b="1" dirty="0"/>
              <a:t> </a:t>
            </a:r>
            <a:r>
              <a:rPr lang="pt-BR" dirty="0"/>
              <a:t>indevida pode ser oferecida ou recebida.</a:t>
            </a:r>
          </a:p>
          <a:p>
            <a:pPr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dirty="0"/>
              <a:t>Não são permitidos</a:t>
            </a:r>
            <a:r>
              <a:rPr lang="pt-BR" b="1" dirty="0"/>
              <a:t> pagamentos de </a:t>
            </a:r>
            <a:r>
              <a:rPr lang="pt-BR" b="1" dirty="0">
                <a:solidFill>
                  <a:srgbClr val="C00000"/>
                </a:solidFill>
              </a:rPr>
              <a:t>facilitação</a:t>
            </a:r>
            <a:r>
              <a:rPr lang="pt-BR" dirty="0"/>
              <a:t>.</a:t>
            </a:r>
          </a:p>
          <a:p>
            <a:pPr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dirty="0"/>
              <a:t>A conduta deve ser transparente e íntegra, combatendo </a:t>
            </a:r>
            <a:r>
              <a:rPr lang="pt-BR" b="1" dirty="0">
                <a:solidFill>
                  <a:srgbClr val="C00000"/>
                </a:solidFill>
              </a:rPr>
              <a:t>fraudes</a:t>
            </a:r>
            <a:r>
              <a:rPr lang="pt-BR" b="1" dirty="0"/>
              <a:t> e lavagem de dinheiro</a:t>
            </a:r>
            <a:r>
              <a:rPr lang="pt-BR" dirty="0"/>
              <a:t>.</a:t>
            </a:r>
          </a:p>
          <a:p>
            <a:pPr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dirty="0"/>
              <a:t>Não é permitido fazer negócios com </a:t>
            </a:r>
            <a:r>
              <a:rPr lang="pt-BR" b="1" dirty="0"/>
              <a:t>empresas </a:t>
            </a:r>
            <a:r>
              <a:rPr lang="pt-BR" b="1" dirty="0">
                <a:solidFill>
                  <a:srgbClr val="C00000"/>
                </a:solidFill>
              </a:rPr>
              <a:t>duvidosas</a:t>
            </a:r>
            <a:r>
              <a:rPr lang="pt-BR" b="1" dirty="0"/>
              <a:t> ou fictícias</a:t>
            </a:r>
            <a:r>
              <a:rPr lang="pt-BR" dirty="0"/>
              <a:t>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A27C780-1FCD-208C-9E1E-FAC41B720F23}"/>
              </a:ext>
            </a:extLst>
          </p:cNvPr>
          <p:cNvSpPr/>
          <p:nvPr/>
        </p:nvSpPr>
        <p:spPr>
          <a:xfrm>
            <a:off x="-221675" y="-241102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8AC594F-04A3-0287-03D1-EA55B3C94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4522" y="2209157"/>
            <a:ext cx="2585283" cy="246019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7E2BB60-0B75-FC4B-4E61-E97A8CF520D5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3587588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38">
            <a:extLst>
              <a:ext uri="{FF2B5EF4-FFF2-40B4-BE49-F238E27FC236}">
                <a16:creationId xmlns:a16="http://schemas.microsoft.com/office/drawing/2014/main" id="{4F05FA88-1028-2277-4A06-02718CCC665C}"/>
              </a:ext>
            </a:extLst>
          </p:cNvPr>
          <p:cNvSpPr txBox="1">
            <a:spLocks/>
          </p:cNvSpPr>
          <p:nvPr/>
        </p:nvSpPr>
        <p:spPr>
          <a:xfrm>
            <a:off x="1107002" y="1489274"/>
            <a:ext cx="238040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None/>
              <a:defRPr sz="1400" b="0" i="0" u="none" strike="noStrike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573FA"/>
              </a:buClr>
              <a:buSzPts val="2800"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ora Light" pitchFamily="2" charset="0"/>
                <a:sym typeface="Calibri"/>
              </a:rPr>
              <a:t>Uso Responsável de Recursos da Acelen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cs typeface="Sora Light" pitchFamily="2" charset="0"/>
              <a:sym typeface="Calibri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3AE373-09E1-5341-9B5B-4B8C291FC253}"/>
              </a:ext>
            </a:extLst>
          </p:cNvPr>
          <p:cNvSpPr txBox="1"/>
          <p:nvPr/>
        </p:nvSpPr>
        <p:spPr>
          <a:xfrm>
            <a:off x="1100105" y="2242666"/>
            <a:ext cx="28461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Fornecedores devem utilizar os recursos da Acelen apenas para 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fins relacionados às atividades da empresa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, sem propósitos ilícitos ou não autorizados.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Verdana" panose="020B0604030504040204" pitchFamily="34" charset="0"/>
              <a:cs typeface="Sora Light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Os ativos da empresa 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não devem 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ser disponibilizados para 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uso pessoal de fornecedores ou funcionários públicos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, a menos que haja fins comerciais explícitos ou benefício público evidente.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2AD3A2D-BFE8-3A46-63D0-26DB200D8E54}"/>
              </a:ext>
            </a:extLst>
          </p:cNvPr>
          <p:cNvSpPr txBox="1"/>
          <p:nvPr/>
        </p:nvSpPr>
        <p:spPr>
          <a:xfrm>
            <a:off x="5086349" y="1570205"/>
            <a:ext cx="22220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Brindes, Presentes e Hospitalidades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8D1E68-66B4-6EA9-5AEE-A62919D143A9}"/>
              </a:ext>
            </a:extLst>
          </p:cNvPr>
          <p:cNvSpPr txBox="1"/>
          <p:nvPr/>
        </p:nvSpPr>
        <p:spPr>
          <a:xfrm>
            <a:off x="5086349" y="2243390"/>
            <a:ext cx="2847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É 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proibido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 oferecer brindes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, presentes ou hospitalidades que possam ser interpretados como 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vantagem indevida 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ou 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influenciar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 indevidamente decisões de negócios de outras pessoas.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Verdana" panose="020B0604030504040204" pitchFamily="34" charset="0"/>
              <a:cs typeface="Sora Light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Cuidados especiais devem ser tomados quando envolver Agentes Públicos, evitando violações à </a:t>
            </a: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Legislação Anticorrupção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Verdana" panose="020B0604030504040204" pitchFamily="34" charset="0"/>
                <a:cs typeface="Sora Light" pitchFamily="2" charset="0"/>
              </a:rPr>
              <a:t> e ao Código de Conduta.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63EE0FA-CAC0-3121-A72A-AF05C7AF525B}"/>
              </a:ext>
            </a:extLst>
          </p:cNvPr>
          <p:cNvSpPr/>
          <p:nvPr/>
        </p:nvSpPr>
        <p:spPr>
          <a:xfrm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" descr="Imagem">
            <a:extLst>
              <a:ext uri="{FF2B5EF4-FFF2-40B4-BE49-F238E27FC236}">
                <a16:creationId xmlns:a16="http://schemas.microsoft.com/office/drawing/2014/main" id="{39EE79CE-C7F8-06BD-3E0C-6D7076374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E0229251-E9CA-1B7E-3F8C-1FEE73A47001}"/>
              </a:ext>
            </a:extLst>
          </p:cNvPr>
          <p:cNvSpPr/>
          <p:nvPr/>
        </p:nvSpPr>
        <p:spPr>
          <a:xfrm>
            <a:off x="0" y="0"/>
            <a:ext cx="9144000" cy="13941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0" name="Gráfico 49">
            <a:extLst>
              <a:ext uri="{FF2B5EF4-FFF2-40B4-BE49-F238E27FC236}">
                <a16:creationId xmlns:a16="http://schemas.microsoft.com/office/drawing/2014/main" id="{3DA77930-1D2B-F806-E23E-17A50E3C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2386" y="381749"/>
            <a:ext cx="879801" cy="769826"/>
          </a:xfrm>
          <a:prstGeom prst="rect">
            <a:avLst/>
          </a:prstGeom>
        </p:spPr>
      </p:pic>
      <p:pic>
        <p:nvPicPr>
          <p:cNvPr id="52" name="Gráfico 51">
            <a:extLst>
              <a:ext uri="{FF2B5EF4-FFF2-40B4-BE49-F238E27FC236}">
                <a16:creationId xmlns:a16="http://schemas.microsoft.com/office/drawing/2014/main" id="{B824C589-740C-DA23-41A2-1FD548DE97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6349" y="524984"/>
            <a:ext cx="532253" cy="641834"/>
          </a:xfrm>
          <a:prstGeom prst="rect">
            <a:avLst/>
          </a:prstGeom>
        </p:spPr>
      </p:pic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D1AB3596-3215-EE11-50F5-6198E25F76B5}"/>
              </a:ext>
            </a:extLst>
          </p:cNvPr>
          <p:cNvCxnSpPr>
            <a:cxnSpLocks/>
          </p:cNvCxnSpPr>
          <p:nvPr/>
        </p:nvCxnSpPr>
        <p:spPr>
          <a:xfrm>
            <a:off x="5001658" y="524984"/>
            <a:ext cx="705079" cy="62659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1528B9C3-89C3-32CC-9571-9B9846E50F0D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850127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12" grpId="0"/>
      <p:bldP spid="1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ângulo 43">
            <a:extLst>
              <a:ext uri="{FF2B5EF4-FFF2-40B4-BE49-F238E27FC236}">
                <a16:creationId xmlns:a16="http://schemas.microsoft.com/office/drawing/2014/main" id="{6BF292C3-BAE1-6CE4-A3FB-1D4F15A50B39}"/>
              </a:ext>
            </a:extLst>
          </p:cNvPr>
          <p:cNvSpPr/>
          <p:nvPr/>
        </p:nvSpPr>
        <p:spPr>
          <a:xfrm>
            <a:off x="0" y="2423711"/>
            <a:ext cx="9144000" cy="2719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23313DE3-35F1-346A-7A34-47EC8D161F02}"/>
              </a:ext>
            </a:extLst>
          </p:cNvPr>
          <p:cNvSpPr/>
          <p:nvPr/>
        </p:nvSpPr>
        <p:spPr>
          <a:xfrm flipH="1">
            <a:off x="-331470" y="-247662"/>
            <a:ext cx="8332470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374887A6-36F5-0C25-7429-E5A3CC65C7A4}"/>
              </a:ext>
            </a:extLst>
          </p:cNvPr>
          <p:cNvSpPr/>
          <p:nvPr/>
        </p:nvSpPr>
        <p:spPr>
          <a:xfrm>
            <a:off x="-674371" y="-672029"/>
            <a:ext cx="4104559" cy="2719789"/>
          </a:xfrm>
          <a:prstGeom prst="roundRect">
            <a:avLst>
              <a:gd name="adj" fmla="val 23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Google Shape;1940;p42">
            <a:extLst>
              <a:ext uri="{FF2B5EF4-FFF2-40B4-BE49-F238E27FC236}">
                <a16:creationId xmlns:a16="http://schemas.microsoft.com/office/drawing/2014/main" id="{70F90115-B7B1-2F9C-59F5-47FC4B34E566}"/>
              </a:ext>
            </a:extLst>
          </p:cNvPr>
          <p:cNvSpPr txBox="1"/>
          <p:nvPr/>
        </p:nvSpPr>
        <p:spPr>
          <a:xfrm>
            <a:off x="3694737" y="499756"/>
            <a:ext cx="3364876" cy="1122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Devem ser realizados de forma </a:t>
            </a:r>
            <a:r>
              <a:rPr lang="pt-BR" sz="1600" b="1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transparente</a:t>
            </a:r>
            <a:r>
              <a:rPr lang="pt-BR" sz="16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e </a:t>
            </a:r>
            <a:r>
              <a:rPr lang="pt-BR" sz="1600" b="1" dirty="0">
                <a:solidFill>
                  <a:schemeClr val="accent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em conformidade</a:t>
            </a:r>
            <a:r>
              <a:rPr lang="pt-BR" sz="16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com as leis aplicáveis.</a:t>
            </a:r>
            <a:endParaRPr lang="en-US" sz="1600" dirty="0">
              <a:solidFill>
                <a:schemeClr val="dk1"/>
              </a:solidFill>
              <a:latin typeface="+mn-lt"/>
              <a:ea typeface="Roboto"/>
              <a:cs typeface="Sora Light" pitchFamily="2" charset="0"/>
              <a:sym typeface="Roboto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D58FB3F-556A-3C52-F3B4-A5F5BD954821}"/>
              </a:ext>
            </a:extLst>
          </p:cNvPr>
          <p:cNvSpPr txBox="1"/>
          <p:nvPr/>
        </p:nvSpPr>
        <p:spPr>
          <a:xfrm>
            <a:off x="558402" y="499756"/>
            <a:ext cx="2093358" cy="1203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L="0" marR="0" lvl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914400" eaLnBrk="1" hangingPunct="1">
              <a:spcBef>
                <a:spcPts val="1000"/>
              </a:spcBef>
              <a:buClr>
                <a:srgbClr val="0573FA"/>
              </a:buClr>
              <a:buSzPts val="2800"/>
              <a:defRPr sz="1600" b="1" i="0" kern="0">
                <a:solidFill>
                  <a:srgbClr val="F96420"/>
                </a:solidFill>
                <a:uLnTx/>
                <a:latin typeface="+mj-lt"/>
                <a:ea typeface="Verdana" panose="020B0604030504040204" pitchFamily="34" charset="0"/>
                <a:cs typeface="Sora Light" pitchFamily="2" charset="0"/>
              </a:defRPr>
            </a:lvl1pPr>
            <a:lvl2pPr marL="457200" lvl="1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Font typeface="Arial"/>
              <a:defRPr sz="20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914400" lvl="2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Font typeface="Arial"/>
              <a:defRPr sz="18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371600" lvl="3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defRPr sz="16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1828800" lvl="4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defRPr sz="16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286000" lvl="5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defRPr sz="16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2743200" lvl="6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defRPr sz="16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200400" lvl="7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defRPr sz="16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3657600" lvl="8" indent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Font typeface="Arial"/>
              <a:defRPr sz="1600" i="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spcBef>
                <a:spcPts val="0"/>
              </a:spcBef>
            </a:pPr>
            <a:r>
              <a:rPr lang="pt-BR" sz="2400" dirty="0">
                <a:solidFill>
                  <a:schemeClr val="bg1"/>
                </a:solidFill>
              </a:rPr>
              <a:t>Doações, patrocínios e ISP</a:t>
            </a:r>
          </a:p>
        </p:txBody>
      </p:sp>
      <p:sp>
        <p:nvSpPr>
          <p:cNvPr id="32" name="Google Shape;1966;p42">
            <a:extLst>
              <a:ext uri="{FF2B5EF4-FFF2-40B4-BE49-F238E27FC236}">
                <a16:creationId xmlns:a16="http://schemas.microsoft.com/office/drawing/2014/main" id="{2802E84F-0ABC-0DDE-A5A1-4695956B6CBD}"/>
              </a:ext>
            </a:extLst>
          </p:cNvPr>
          <p:cNvSpPr txBox="1"/>
          <p:nvPr/>
        </p:nvSpPr>
        <p:spPr>
          <a:xfrm>
            <a:off x="204073" y="2934747"/>
            <a:ext cx="2978790" cy="2009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Devem oferecer </a:t>
            </a:r>
            <a:r>
              <a:rPr lang="pt-BR" sz="1200" b="1" dirty="0">
                <a:latin typeface="+mn-lt"/>
                <a:ea typeface="Roboto"/>
                <a:cs typeface="Sora Light" pitchFamily="2" charset="0"/>
                <a:sym typeface="Roboto"/>
              </a:rPr>
              <a:t>contrapartidas</a:t>
            </a: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 claras e específicas, documentadas no </a:t>
            </a:r>
            <a:r>
              <a:rPr lang="pt-BR" sz="1200" b="1" dirty="0">
                <a:latin typeface="+mn-lt"/>
                <a:ea typeface="Roboto"/>
                <a:cs typeface="Sora Light" pitchFamily="2" charset="0"/>
                <a:sym typeface="Roboto"/>
              </a:rPr>
              <a:t>contrato</a:t>
            </a: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 e evidenciadas posteriormente através de </a:t>
            </a:r>
            <a:r>
              <a:rPr lang="pt-BR" sz="1200" b="1" dirty="0">
                <a:latin typeface="+mn-lt"/>
                <a:ea typeface="Roboto"/>
                <a:cs typeface="Sora Light" pitchFamily="2" charset="0"/>
                <a:sym typeface="Roboto"/>
              </a:rPr>
              <a:t>relatórios</a:t>
            </a: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 e registros visuais.</a:t>
            </a:r>
          </a:p>
          <a:p>
            <a:r>
              <a:rPr lang="pt-BR" sz="12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São utilizados para </a:t>
            </a:r>
            <a:r>
              <a:rPr lang="pt-BR" sz="1200" b="1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divulgar</a:t>
            </a:r>
            <a:r>
              <a:rPr lang="pt-BR" sz="12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a imagem, marca, produtos e serviços da </a:t>
            </a:r>
            <a:r>
              <a:rPr lang="pt-BR" sz="1200" b="1" dirty="0" err="1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Acelen</a:t>
            </a:r>
            <a:r>
              <a:rPr lang="pt-BR" sz="12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, fortalecendo a </a:t>
            </a:r>
            <a:r>
              <a:rPr lang="pt-BR" sz="1200" b="1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reputação</a:t>
            </a:r>
            <a:r>
              <a:rPr lang="pt-BR" sz="12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e os </a:t>
            </a:r>
            <a:r>
              <a:rPr lang="pt-BR" sz="1200" b="1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relacionamentos</a:t>
            </a:r>
            <a:r>
              <a:rPr lang="pt-BR" sz="12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.</a:t>
            </a:r>
            <a:endParaRPr lang="en-US" sz="1200" dirty="0">
              <a:solidFill>
                <a:schemeClr val="dk1"/>
              </a:solidFill>
              <a:latin typeface="+mn-lt"/>
              <a:ea typeface="Roboto"/>
              <a:cs typeface="Sora Light" pitchFamily="2" charset="0"/>
              <a:sym typeface="Roboto"/>
            </a:endParaRPr>
          </a:p>
        </p:txBody>
      </p:sp>
      <p:sp>
        <p:nvSpPr>
          <p:cNvPr id="34" name="Google Shape;1945;p42">
            <a:extLst>
              <a:ext uri="{FF2B5EF4-FFF2-40B4-BE49-F238E27FC236}">
                <a16:creationId xmlns:a16="http://schemas.microsoft.com/office/drawing/2014/main" id="{6C337B69-9328-ECB6-D29B-105DD56BF197}"/>
              </a:ext>
            </a:extLst>
          </p:cNvPr>
          <p:cNvSpPr txBox="1"/>
          <p:nvPr/>
        </p:nvSpPr>
        <p:spPr>
          <a:xfrm>
            <a:off x="3649017" y="2934747"/>
            <a:ext cx="2774643" cy="2009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2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Visam suprir necessidades momentâneas </a:t>
            </a:r>
            <a:r>
              <a:rPr lang="pt-BR" sz="1200" b="1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sem estabelecer vínculos </a:t>
            </a:r>
            <a:r>
              <a:rPr lang="pt-BR" sz="1200" dirty="0">
                <a:solidFill>
                  <a:schemeClr val="dk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duradouros.</a:t>
            </a:r>
          </a:p>
          <a:p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Para fins políticos </a:t>
            </a:r>
            <a:r>
              <a:rPr lang="pt-BR" sz="1200" b="1" dirty="0">
                <a:latin typeface="+mn-lt"/>
                <a:ea typeface="Roboto"/>
                <a:cs typeface="Sora Light" pitchFamily="2" charset="0"/>
                <a:sym typeface="Roboto"/>
              </a:rPr>
              <a:t>são proibidas</a:t>
            </a: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, assim como práticas fraudulentas, lavagem de dinheiro e corrupção nos procedimentos de seleção de patrocínios.</a:t>
            </a:r>
            <a:endParaRPr lang="en-US" sz="1200" dirty="0">
              <a:latin typeface="+mn-lt"/>
              <a:ea typeface="Roboto"/>
              <a:cs typeface="Sora Light" pitchFamily="2" charset="0"/>
              <a:sym typeface="Roboto"/>
            </a:endParaRPr>
          </a:p>
        </p:txBody>
      </p:sp>
      <p:sp>
        <p:nvSpPr>
          <p:cNvPr id="35" name="Google Shape;1960;p42">
            <a:extLst>
              <a:ext uri="{FF2B5EF4-FFF2-40B4-BE49-F238E27FC236}">
                <a16:creationId xmlns:a16="http://schemas.microsoft.com/office/drawing/2014/main" id="{5C862524-8C79-A18B-8531-D5E64C9A5DA5}"/>
              </a:ext>
            </a:extLst>
          </p:cNvPr>
          <p:cNvSpPr txBox="1"/>
          <p:nvPr/>
        </p:nvSpPr>
        <p:spPr>
          <a:xfrm>
            <a:off x="6728496" y="3156893"/>
            <a:ext cx="2211431" cy="1253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São projetos que </a:t>
            </a:r>
            <a:r>
              <a:rPr lang="pt-BR" sz="1200" b="1" dirty="0">
                <a:latin typeface="+mn-lt"/>
                <a:ea typeface="Roboto"/>
                <a:cs typeface="Sora Light" pitchFamily="2" charset="0"/>
                <a:sym typeface="Roboto"/>
              </a:rPr>
              <a:t>impactam a sociedade </a:t>
            </a: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de forma não emergencial e de médio a longo prazo, com </a:t>
            </a:r>
            <a:r>
              <a:rPr lang="pt-BR" sz="1200" b="1" dirty="0">
                <a:latin typeface="+mn-lt"/>
                <a:ea typeface="Roboto"/>
                <a:cs typeface="Sora Light" pitchFamily="2" charset="0"/>
                <a:sym typeface="Roboto"/>
              </a:rPr>
              <a:t>envolvimento da comunidade</a:t>
            </a:r>
            <a:r>
              <a:rPr lang="pt-BR" sz="1200" dirty="0">
                <a:latin typeface="+mn-lt"/>
                <a:ea typeface="Roboto"/>
                <a:cs typeface="Sora Light" pitchFamily="2" charset="0"/>
                <a:sym typeface="Roboto"/>
              </a:rPr>
              <a:t>.</a:t>
            </a:r>
            <a:endParaRPr sz="1200" dirty="0">
              <a:latin typeface="+mn-lt"/>
              <a:ea typeface="Roboto"/>
              <a:cs typeface="Sora Light" pitchFamily="2" charset="0"/>
              <a:sym typeface="Roboto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3B767F9-DDF8-0DC8-1B76-8D79842D0BA3}"/>
              </a:ext>
            </a:extLst>
          </p:cNvPr>
          <p:cNvSpPr txBox="1"/>
          <p:nvPr/>
        </p:nvSpPr>
        <p:spPr>
          <a:xfrm>
            <a:off x="204072" y="2661726"/>
            <a:ext cx="28020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i="0" dirty="0">
                <a:solidFill>
                  <a:schemeClr val="accent2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Patrocínios</a:t>
            </a:r>
            <a:endParaRPr lang="pt-BR" sz="1400" b="1" i="0" dirty="0">
              <a:solidFill>
                <a:schemeClr val="accent2"/>
              </a:solidFill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65DC1D9-60F7-30C1-F682-7CF25CD544AF}"/>
              </a:ext>
            </a:extLst>
          </p:cNvPr>
          <p:cNvSpPr txBox="1"/>
          <p:nvPr/>
        </p:nvSpPr>
        <p:spPr>
          <a:xfrm>
            <a:off x="3694737" y="2661726"/>
            <a:ext cx="16087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i="0" dirty="0">
                <a:solidFill>
                  <a:schemeClr val="accent2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Doações</a:t>
            </a:r>
            <a:endParaRPr lang="pt-BR" sz="1400" b="1" i="0" dirty="0">
              <a:solidFill>
                <a:schemeClr val="accent2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EF973C9-06F6-878E-EE12-DD5C326C2F8B}"/>
              </a:ext>
            </a:extLst>
          </p:cNvPr>
          <p:cNvSpPr txBox="1"/>
          <p:nvPr/>
        </p:nvSpPr>
        <p:spPr>
          <a:xfrm>
            <a:off x="6731401" y="2661726"/>
            <a:ext cx="2091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i="0" dirty="0">
                <a:solidFill>
                  <a:schemeClr val="accent2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Investimento Social Privado (ISP)</a:t>
            </a:r>
            <a:endParaRPr lang="pt-BR" sz="1400" b="1" i="0" dirty="0">
              <a:solidFill>
                <a:schemeClr val="accent2"/>
              </a:solidFill>
            </a:endParaRPr>
          </a:p>
        </p:txBody>
      </p:sp>
      <p:pic>
        <p:nvPicPr>
          <p:cNvPr id="43" name="Imagem" descr="Imagem">
            <a:extLst>
              <a:ext uri="{FF2B5EF4-FFF2-40B4-BE49-F238E27FC236}">
                <a16:creationId xmlns:a16="http://schemas.microsoft.com/office/drawing/2014/main" id="{EF5651BA-D7CE-3A70-76DD-9A5B44B51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896" y="1379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C741C-575D-E0DC-B561-93080D114493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026661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 uiExpand="1" build="p"/>
      <p:bldP spid="34" grpId="0" uiExpand="1" build="p"/>
      <p:bldP spid="35" grpId="0" build="p"/>
      <p:bldP spid="38" grpId="0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278410E2-F886-49DB-D89A-5C06BE8199F9}"/>
              </a:ext>
            </a:extLst>
          </p:cNvPr>
          <p:cNvSpPr/>
          <p:nvPr/>
        </p:nvSpPr>
        <p:spPr>
          <a:xfrm>
            <a:off x="1" y="0"/>
            <a:ext cx="3048233" cy="5143500"/>
          </a:xfrm>
          <a:prstGeom prst="rect">
            <a:avLst/>
          </a:prstGeom>
          <a:solidFill>
            <a:srgbClr val="05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3E33A2B-975D-43B6-796B-CB24DFD49443}"/>
              </a:ext>
            </a:extLst>
          </p:cNvPr>
          <p:cNvSpPr/>
          <p:nvPr/>
        </p:nvSpPr>
        <p:spPr>
          <a:xfrm>
            <a:off x="3041118" y="0"/>
            <a:ext cx="304823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E9D0AFE-E476-EF32-965F-FE25A49A336B}"/>
              </a:ext>
            </a:extLst>
          </p:cNvPr>
          <p:cNvSpPr/>
          <p:nvPr/>
        </p:nvSpPr>
        <p:spPr>
          <a:xfrm>
            <a:off x="6083736" y="0"/>
            <a:ext cx="3060264" cy="5143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F7C1333-DB2F-7051-A947-5B0D12A0D056}"/>
              </a:ext>
            </a:extLst>
          </p:cNvPr>
          <p:cNvSpPr/>
          <p:nvPr/>
        </p:nvSpPr>
        <p:spPr>
          <a:xfrm>
            <a:off x="0" y="1703070"/>
            <a:ext cx="9143999" cy="344043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2047;p44">
            <a:extLst>
              <a:ext uri="{FF2B5EF4-FFF2-40B4-BE49-F238E27FC236}">
                <a16:creationId xmlns:a16="http://schemas.microsoft.com/office/drawing/2014/main" id="{96FF7377-D0E8-4584-FA61-9984E4E6C952}"/>
              </a:ext>
            </a:extLst>
          </p:cNvPr>
          <p:cNvSpPr/>
          <p:nvPr/>
        </p:nvSpPr>
        <p:spPr>
          <a:xfrm>
            <a:off x="264117" y="1991783"/>
            <a:ext cx="2520000" cy="2511115"/>
          </a:xfrm>
          <a:custGeom>
            <a:avLst/>
            <a:gdLst/>
            <a:ahLst/>
            <a:cxnLst/>
            <a:rect l="l" t="t" r="r" b="b"/>
            <a:pathLst>
              <a:path w="44982" h="44982" extrusionOk="0">
                <a:moveTo>
                  <a:pt x="0" y="0"/>
                </a:moveTo>
                <a:lnTo>
                  <a:pt x="0" y="44982"/>
                </a:lnTo>
                <a:lnTo>
                  <a:pt x="44982" y="44982"/>
                </a:lnTo>
                <a:lnTo>
                  <a:pt x="4498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2286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lvl="0" indent="-171450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Colaboradores e Fornecedores devem agir no melhor interesse da Acelen, respeitando a </a:t>
            </a: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livre concorrência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de mercado, conforme a Política Antitruste da empresa.</a:t>
            </a:r>
          </a:p>
          <a:p>
            <a:pPr marL="171450" lvl="0" indent="-171450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É </a:t>
            </a: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proibido combinar preços 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ou compartilhar informações concorrencialmente sensíveis com Concorrentes.</a:t>
            </a:r>
          </a:p>
        </p:txBody>
      </p:sp>
      <p:sp>
        <p:nvSpPr>
          <p:cNvPr id="6" name="Google Shape;2048;p44">
            <a:extLst>
              <a:ext uri="{FF2B5EF4-FFF2-40B4-BE49-F238E27FC236}">
                <a16:creationId xmlns:a16="http://schemas.microsoft.com/office/drawing/2014/main" id="{AF1E1A65-A214-5FE0-C704-FE394DBA4171}"/>
              </a:ext>
            </a:extLst>
          </p:cNvPr>
          <p:cNvSpPr/>
          <p:nvPr/>
        </p:nvSpPr>
        <p:spPr>
          <a:xfrm>
            <a:off x="3317266" y="2010047"/>
            <a:ext cx="2520000" cy="2950573"/>
          </a:xfrm>
          <a:custGeom>
            <a:avLst/>
            <a:gdLst/>
            <a:ahLst/>
            <a:cxnLst/>
            <a:rect l="l" t="t" r="r" b="b"/>
            <a:pathLst>
              <a:path w="44983" h="44982" extrusionOk="0">
                <a:moveTo>
                  <a:pt x="1" y="0"/>
                </a:moveTo>
                <a:lnTo>
                  <a:pt x="1" y="44982"/>
                </a:lnTo>
                <a:lnTo>
                  <a:pt x="44983" y="44982"/>
                </a:lnTo>
                <a:lnTo>
                  <a:pt x="44983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2286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lvl="0" indent="-171450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Informações privilegiadas são aquelas obtidas em </a:t>
            </a: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relação profissional ou comercial 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com a Acelen e não divulgadas publicamente.</a:t>
            </a:r>
          </a:p>
          <a:p>
            <a:pPr marL="171450" lvl="0" indent="-171450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Compartilhar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informações privilegiadas pode resultar em </a:t>
            </a: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consequências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para os Colaboradores, Fornecedores e para a empresa, como possíveis violações </a:t>
            </a: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de "</a:t>
            </a:r>
            <a:r>
              <a:rPr lang="pt-BR" sz="1200" b="1" dirty="0" err="1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insider</a:t>
            </a: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 trading”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.</a:t>
            </a:r>
          </a:p>
        </p:txBody>
      </p:sp>
      <p:sp>
        <p:nvSpPr>
          <p:cNvPr id="7" name="Google Shape;2049;p44">
            <a:extLst>
              <a:ext uri="{FF2B5EF4-FFF2-40B4-BE49-F238E27FC236}">
                <a16:creationId xmlns:a16="http://schemas.microsoft.com/office/drawing/2014/main" id="{2CB9921A-8C44-0671-51C8-EE16AA002415}"/>
              </a:ext>
            </a:extLst>
          </p:cNvPr>
          <p:cNvSpPr/>
          <p:nvPr/>
        </p:nvSpPr>
        <p:spPr>
          <a:xfrm>
            <a:off x="6359884" y="1991782"/>
            <a:ext cx="2520000" cy="2512140"/>
          </a:xfrm>
          <a:custGeom>
            <a:avLst/>
            <a:gdLst/>
            <a:ahLst/>
            <a:cxnLst/>
            <a:rect l="l" t="t" r="r" b="b"/>
            <a:pathLst>
              <a:path w="44983" h="44982" extrusionOk="0">
                <a:moveTo>
                  <a:pt x="0" y="0"/>
                </a:moveTo>
                <a:lnTo>
                  <a:pt x="0" y="44982"/>
                </a:lnTo>
                <a:lnTo>
                  <a:pt x="44982" y="44982"/>
                </a:lnTo>
                <a:lnTo>
                  <a:pt x="4498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2286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lvl="0" indent="-171450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Dados Pessoais 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coletados pela Acelen devem ser tratados de forma responsável, cumprindo com a finalidade proposta.</a:t>
            </a:r>
          </a:p>
          <a:p>
            <a:pPr marL="171450" lvl="0" indent="-171450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Os Fornecedores não devem usar Dados Pessoais de forma </a:t>
            </a:r>
            <a:r>
              <a:rPr lang="pt-BR" sz="1200" b="1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discriminatória, ilícita ou abusiva</a:t>
            </a:r>
            <a:r>
              <a:rPr lang="pt-BR" sz="1200" dirty="0">
                <a:solidFill>
                  <a:schemeClr val="bg1"/>
                </a:solidFill>
                <a:latin typeface="+mn-lt"/>
                <a:ea typeface="Roboto"/>
                <a:cs typeface="Sora Light" pitchFamily="2" charset="0"/>
                <a:sym typeface="Roboto"/>
              </a:rPr>
              <a:t>.</a:t>
            </a:r>
          </a:p>
        </p:txBody>
      </p:sp>
      <p:sp>
        <p:nvSpPr>
          <p:cNvPr id="8" name="Google Shape;2051;p44">
            <a:extLst>
              <a:ext uri="{FF2B5EF4-FFF2-40B4-BE49-F238E27FC236}">
                <a16:creationId xmlns:a16="http://schemas.microsoft.com/office/drawing/2014/main" id="{C30CE4FA-5017-8A10-076F-A520AEF0B6C4}"/>
              </a:ext>
            </a:extLst>
          </p:cNvPr>
          <p:cNvSpPr/>
          <p:nvPr/>
        </p:nvSpPr>
        <p:spPr>
          <a:xfrm>
            <a:off x="264117" y="915583"/>
            <a:ext cx="2367740" cy="431524"/>
          </a:xfrm>
          <a:custGeom>
            <a:avLst/>
            <a:gdLst/>
            <a:ahLst/>
            <a:cxnLst/>
            <a:rect l="l" t="t" r="r" b="b"/>
            <a:pathLst>
              <a:path w="44982" h="15919" extrusionOk="0">
                <a:moveTo>
                  <a:pt x="0" y="0"/>
                </a:moveTo>
                <a:lnTo>
                  <a:pt x="0" y="15919"/>
                </a:lnTo>
                <a:lnTo>
                  <a:pt x="44982" y="15919"/>
                </a:lnTo>
                <a:lnTo>
                  <a:pt x="4498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b="1" dirty="0">
                <a:solidFill>
                  <a:schemeClr val="bg1"/>
                </a:solidFill>
                <a:latin typeface="+mn-lt"/>
                <a:ea typeface="Fira Sans Extra Condensed Medium"/>
                <a:cs typeface="Sora Light" pitchFamily="2" charset="0"/>
                <a:sym typeface="Fira Sans Extra Condensed Medium"/>
              </a:rPr>
              <a:t>Defesa da Concorrência</a:t>
            </a:r>
            <a:endParaRPr lang="pt-BR" b="1" dirty="0">
              <a:solidFill>
                <a:schemeClr val="bg1"/>
              </a:solidFill>
              <a:latin typeface="+mn-lt"/>
              <a:cs typeface="Sora Light" pitchFamily="2" charset="0"/>
            </a:endParaRPr>
          </a:p>
        </p:txBody>
      </p:sp>
      <p:sp>
        <p:nvSpPr>
          <p:cNvPr id="9" name="Google Shape;2057;p44">
            <a:extLst>
              <a:ext uri="{FF2B5EF4-FFF2-40B4-BE49-F238E27FC236}">
                <a16:creationId xmlns:a16="http://schemas.microsoft.com/office/drawing/2014/main" id="{9E5907A7-5789-3198-DDCB-08B1379D33AF}"/>
              </a:ext>
            </a:extLst>
          </p:cNvPr>
          <p:cNvSpPr/>
          <p:nvPr/>
        </p:nvSpPr>
        <p:spPr>
          <a:xfrm>
            <a:off x="3317266" y="915583"/>
            <a:ext cx="2368242" cy="431524"/>
          </a:xfrm>
          <a:custGeom>
            <a:avLst/>
            <a:gdLst/>
            <a:ahLst/>
            <a:cxnLst/>
            <a:rect l="l" t="t" r="r" b="b"/>
            <a:pathLst>
              <a:path w="44983" h="15919" extrusionOk="0">
                <a:moveTo>
                  <a:pt x="1" y="0"/>
                </a:moveTo>
                <a:lnTo>
                  <a:pt x="1" y="15919"/>
                </a:lnTo>
                <a:lnTo>
                  <a:pt x="44983" y="15919"/>
                </a:lnTo>
                <a:lnTo>
                  <a:pt x="44983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 dirty="0">
                <a:solidFill>
                  <a:schemeClr val="bg1"/>
                </a:solidFill>
                <a:latin typeface="+mn-lt"/>
                <a:ea typeface="Fira Sans Extra Condensed Medium"/>
                <a:cs typeface="Sora Light" pitchFamily="2" charset="0"/>
                <a:sym typeface="Fira Sans Extra Condensed Medium"/>
              </a:rPr>
              <a:t>Informação Privilegiada</a:t>
            </a:r>
            <a:endParaRPr b="1" dirty="0">
              <a:solidFill>
                <a:schemeClr val="bg1"/>
              </a:solidFill>
              <a:latin typeface="+mn-lt"/>
              <a:cs typeface="Sora Light" pitchFamily="2" charset="0"/>
            </a:endParaRPr>
          </a:p>
        </p:txBody>
      </p:sp>
      <p:sp>
        <p:nvSpPr>
          <p:cNvPr id="10" name="Google Shape;2063;p44">
            <a:extLst>
              <a:ext uri="{FF2B5EF4-FFF2-40B4-BE49-F238E27FC236}">
                <a16:creationId xmlns:a16="http://schemas.microsoft.com/office/drawing/2014/main" id="{706A5615-888C-6735-6295-1F3EDE8BD756}"/>
              </a:ext>
            </a:extLst>
          </p:cNvPr>
          <p:cNvSpPr/>
          <p:nvPr/>
        </p:nvSpPr>
        <p:spPr>
          <a:xfrm>
            <a:off x="6359884" y="915583"/>
            <a:ext cx="2368242" cy="431524"/>
          </a:xfrm>
          <a:custGeom>
            <a:avLst/>
            <a:gdLst/>
            <a:ahLst/>
            <a:cxnLst/>
            <a:rect l="l" t="t" r="r" b="b"/>
            <a:pathLst>
              <a:path w="44983" h="15919" extrusionOk="0">
                <a:moveTo>
                  <a:pt x="0" y="0"/>
                </a:moveTo>
                <a:lnTo>
                  <a:pt x="0" y="15919"/>
                </a:lnTo>
                <a:lnTo>
                  <a:pt x="44982" y="15919"/>
                </a:lnTo>
                <a:lnTo>
                  <a:pt x="4498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b="1" dirty="0">
                <a:solidFill>
                  <a:schemeClr val="bg1"/>
                </a:solidFill>
                <a:latin typeface="+mn-lt"/>
                <a:ea typeface="Fira Sans Extra Condensed Medium"/>
                <a:cs typeface="Sora Light" pitchFamily="2" charset="0"/>
                <a:sym typeface="Fira Sans Extra Condensed Medium"/>
              </a:rPr>
              <a:t>Responsabilidades com o Tratamento de Informação</a:t>
            </a:r>
            <a:endParaRPr lang="pt-BR" b="1" dirty="0">
              <a:solidFill>
                <a:schemeClr val="bg1"/>
              </a:solidFill>
              <a:latin typeface="+mn-lt"/>
              <a:cs typeface="Sora Light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3C59DD7-BBB7-1865-E135-35E2CE825393}"/>
              </a:ext>
            </a:extLst>
          </p:cNvPr>
          <p:cNvSpPr/>
          <p:nvPr/>
        </p:nvSpPr>
        <p:spPr>
          <a:xfrm flipH="1">
            <a:off x="-331470" y="-247662"/>
            <a:ext cx="8332470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" descr="Imagem">
            <a:extLst>
              <a:ext uri="{FF2B5EF4-FFF2-40B4-BE49-F238E27FC236}">
                <a16:creationId xmlns:a16="http://schemas.microsoft.com/office/drawing/2014/main" id="{2EE000B2-9C0E-B541-FAC8-E26BA013FC3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8256896" y="1379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54E7A17-7625-D091-48A1-D4E9CC3DE612}"/>
              </a:ext>
            </a:extLst>
          </p:cNvPr>
          <p:cNvSpPr/>
          <p:nvPr/>
        </p:nvSpPr>
        <p:spPr>
          <a:xfrm>
            <a:off x="-221675" y="-529144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DC54A9C-B6C5-42EC-CB3A-D0B66BB3C089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302501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  <p:bldP spid="7" grpId="0" uiExpand="1" build="p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643FDFB-182D-8010-00B3-8A099C89F289}"/>
              </a:ext>
            </a:extLst>
          </p:cNvPr>
          <p:cNvSpPr/>
          <p:nvPr/>
        </p:nvSpPr>
        <p:spPr>
          <a:xfrm>
            <a:off x="228600" y="3614518"/>
            <a:ext cx="7664892" cy="20970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81015E6-549C-344E-5475-ECA29C61E0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r="2718"/>
          <a:stretch/>
        </p:blipFill>
        <p:spPr>
          <a:xfrm flipH="1">
            <a:off x="4570065" y="0"/>
            <a:ext cx="4573935" cy="5143500"/>
          </a:xfrm>
          <a:prstGeom prst="rect">
            <a:avLst/>
          </a:prstGeom>
        </p:spPr>
      </p:pic>
      <p:sp>
        <p:nvSpPr>
          <p:cNvPr id="7" name="Subtítulo 38">
            <a:extLst>
              <a:ext uri="{FF2B5EF4-FFF2-40B4-BE49-F238E27FC236}">
                <a16:creationId xmlns:a16="http://schemas.microsoft.com/office/drawing/2014/main" id="{1D6752D8-30FE-0759-C8C1-4DECE2087A46}"/>
              </a:ext>
            </a:extLst>
          </p:cNvPr>
          <p:cNvSpPr txBox="1">
            <a:spLocks/>
          </p:cNvSpPr>
          <p:nvPr/>
        </p:nvSpPr>
        <p:spPr>
          <a:xfrm>
            <a:off x="559256" y="386743"/>
            <a:ext cx="3529680" cy="49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573FA"/>
              </a:buClr>
              <a:buSzPts val="2800"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Sora Light" pitchFamily="2" charset="0"/>
                <a:sym typeface="Calibri"/>
              </a:rPr>
              <a:t>Canal de ética</a:t>
            </a:r>
          </a:p>
        </p:txBody>
      </p:sp>
      <p:sp>
        <p:nvSpPr>
          <p:cNvPr id="8" name="Google Shape;1110;p40">
            <a:extLst>
              <a:ext uri="{FF2B5EF4-FFF2-40B4-BE49-F238E27FC236}">
                <a16:creationId xmlns:a16="http://schemas.microsoft.com/office/drawing/2014/main" id="{9C302B20-1D01-3382-1976-D39DB9577CFD}"/>
              </a:ext>
            </a:extLst>
          </p:cNvPr>
          <p:cNvSpPr/>
          <p:nvPr/>
        </p:nvSpPr>
        <p:spPr>
          <a:xfrm>
            <a:off x="585194" y="975016"/>
            <a:ext cx="4573935" cy="2433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spcAft>
                <a:spcPts val="1200"/>
              </a:spcAft>
            </a:pP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Disponível para todos 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Colaboradores e Fornecedores para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relatar</a:t>
            </a:r>
            <a:r>
              <a:rPr lang="pt-BR" sz="1400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possíveis</a:t>
            </a:r>
            <a:r>
              <a:rPr lang="pt-BR" sz="1400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violações</a:t>
            </a:r>
            <a:r>
              <a:rPr lang="pt-BR" sz="1400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 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do Código de Conduta, bem como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fazer perguntas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ou esclarecer dúvidas</a:t>
            </a:r>
            <a:r>
              <a:rPr lang="pt-BR" sz="1400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 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relacionadas às políticas e procedimentos corporativos.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Gerenciado por empresa especializada, permite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denúncias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anônimas</a:t>
            </a: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 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pela internet, e-mail ou telefone, garantindo a proteção do denunciante contra qualquer tipo de retaliação.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CD5C51B-318A-BC55-F959-BA9E8A421DA5}"/>
              </a:ext>
            </a:extLst>
          </p:cNvPr>
          <p:cNvSpPr/>
          <p:nvPr/>
        </p:nvSpPr>
        <p:spPr>
          <a:xfrm>
            <a:off x="585195" y="4023360"/>
            <a:ext cx="3529679" cy="904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14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www.canaldeetica.com.br/acelen</a:t>
            </a:r>
          </a:p>
          <a:p>
            <a:pPr>
              <a:lnSpc>
                <a:spcPct val="150000"/>
              </a:lnSpc>
            </a:pPr>
            <a:r>
              <a:rPr lang="pt-BR" sz="14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acelen@canaldeetica.com.br</a:t>
            </a:r>
          </a:p>
          <a:p>
            <a:pPr>
              <a:lnSpc>
                <a:spcPct val="150000"/>
              </a:lnSpc>
            </a:pPr>
            <a:r>
              <a:rPr lang="pt-BR" sz="14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0800 377 8007</a:t>
            </a:r>
          </a:p>
          <a:p>
            <a:pPr>
              <a:lnSpc>
                <a:spcPct val="150000"/>
              </a:lnSpc>
            </a:pPr>
            <a:endParaRPr lang="pt-BR" sz="1400" b="1" i="0" dirty="0">
              <a:solidFill>
                <a:schemeClr val="bg1"/>
              </a:solidFill>
              <a:latin typeface="+mj-lt"/>
              <a:cs typeface="Sora Light" pitchFamily="2" charset="0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2C9E720-254C-3543-69F8-31FA9E647F19}"/>
              </a:ext>
            </a:extLst>
          </p:cNvPr>
          <p:cNvSpPr/>
          <p:nvPr/>
        </p:nvSpPr>
        <p:spPr>
          <a:xfrm>
            <a:off x="-221675" y="-23168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11" name="Imagem" descr="Imagem">
            <a:extLst>
              <a:ext uri="{FF2B5EF4-FFF2-40B4-BE49-F238E27FC236}">
                <a16:creationId xmlns:a16="http://schemas.microsoft.com/office/drawing/2014/main" id="{0E0FFF12-02F6-6688-BCB3-C0EB9A7A1445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59805" y="153964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E3C73F8-2CC5-FD46-B1CD-AA5A2AA2F16E}"/>
              </a:ext>
            </a:extLst>
          </p:cNvPr>
          <p:cNvSpPr/>
          <p:nvPr/>
        </p:nvSpPr>
        <p:spPr>
          <a:xfrm flipH="1">
            <a:off x="-331470" y="-545119"/>
            <a:ext cx="8332470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1248F54-6C22-152C-5F7D-C860D7AA1D33}"/>
              </a:ext>
            </a:extLst>
          </p:cNvPr>
          <p:cNvSpPr/>
          <p:nvPr/>
        </p:nvSpPr>
        <p:spPr>
          <a:xfrm>
            <a:off x="-9200831" y="-43649"/>
            <a:ext cx="3048233" cy="5143500"/>
          </a:xfrm>
          <a:prstGeom prst="rect">
            <a:avLst/>
          </a:prstGeom>
          <a:solidFill>
            <a:srgbClr val="05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82B4755-DA64-C021-2437-4E7E254F6761}"/>
              </a:ext>
            </a:extLst>
          </p:cNvPr>
          <p:cNvSpPr/>
          <p:nvPr/>
        </p:nvSpPr>
        <p:spPr>
          <a:xfrm>
            <a:off x="-6159714" y="-43649"/>
            <a:ext cx="304823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34E49DF-5DD6-B0A0-B451-E80CD240062F}"/>
              </a:ext>
            </a:extLst>
          </p:cNvPr>
          <p:cNvSpPr/>
          <p:nvPr/>
        </p:nvSpPr>
        <p:spPr>
          <a:xfrm>
            <a:off x="-3117096" y="-43649"/>
            <a:ext cx="3060264" cy="5143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473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9" grpId="0" uiExpand="1" build="p"/>
      <p:bldP spid="3" grpId="0" animBg="1"/>
      <p:bldP spid="4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2FC1F4-2F0F-C9A8-4DEC-3BA40EB5C216}"/>
              </a:ext>
            </a:extLst>
          </p:cNvPr>
          <p:cNvSpPr/>
          <p:nvPr/>
        </p:nvSpPr>
        <p:spPr>
          <a:xfrm>
            <a:off x="-1870899" y="-589547"/>
            <a:ext cx="7664892" cy="283945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97C2099-5689-3E0A-DA06-80AFF0A461B7}"/>
              </a:ext>
            </a:extLst>
          </p:cNvPr>
          <p:cNvGrpSpPr/>
          <p:nvPr/>
        </p:nvGrpSpPr>
        <p:grpSpPr>
          <a:xfrm>
            <a:off x="986444" y="623501"/>
            <a:ext cx="3585566" cy="2316483"/>
            <a:chOff x="958319" y="623501"/>
            <a:chExt cx="3585566" cy="2316483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F3E435BC-0D23-A932-BDF4-F85D5F8B0AA6}"/>
                </a:ext>
              </a:extLst>
            </p:cNvPr>
            <p:cNvGrpSpPr/>
            <p:nvPr/>
          </p:nvGrpSpPr>
          <p:grpSpPr>
            <a:xfrm>
              <a:off x="958319" y="623501"/>
              <a:ext cx="3585566" cy="2316483"/>
              <a:chOff x="4896518" y="1340155"/>
              <a:chExt cx="3585566" cy="2609595"/>
            </a:xfrm>
          </p:grpSpPr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A259501F-2FAD-0E19-8077-4CF0674843C3}"/>
                  </a:ext>
                </a:extLst>
              </p:cNvPr>
              <p:cNvSpPr/>
              <p:nvPr/>
            </p:nvSpPr>
            <p:spPr>
              <a:xfrm>
                <a:off x="4896518" y="1340155"/>
                <a:ext cx="3585566" cy="2303797"/>
              </a:xfrm>
              <a:prstGeom prst="roundRect">
                <a:avLst>
                  <a:gd name="adj" fmla="val 9981"/>
                </a:avLst>
              </a:prstGeom>
              <a:solidFill>
                <a:schemeClr val="bg1">
                  <a:lumMod val="95000"/>
                </a:schemeClr>
              </a:solidFill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noAutofit/>
              </a:bodyPr>
              <a:lstStyle/>
              <a:p>
                <a:pPr marL="0" marR="0" indent="0" algn="l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900" b="0" i="0" u="none" strike="noStrike" cap="none" spc="0" normalizeH="0" baseline="0" dirty="0">
                  <a:ln>
                    <a:noFill/>
                  </a:ln>
                  <a:solidFill>
                    <a:srgbClr val="414155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endParaRPr>
              </a:p>
            </p:txBody>
          </p:sp>
          <p:sp>
            <p:nvSpPr>
              <p:cNvPr id="11" name="Retângulo: Cantos Arredondados 10">
                <a:extLst>
                  <a:ext uri="{FF2B5EF4-FFF2-40B4-BE49-F238E27FC236}">
                    <a16:creationId xmlns:a16="http://schemas.microsoft.com/office/drawing/2014/main" id="{03C09AB1-A252-7486-2349-0D0A2ED662CE}"/>
                  </a:ext>
                </a:extLst>
              </p:cNvPr>
              <p:cNvSpPr/>
              <p:nvPr/>
            </p:nvSpPr>
            <p:spPr>
              <a:xfrm>
                <a:off x="6254107" y="3694161"/>
                <a:ext cx="969376" cy="154653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noAutofit/>
              </a:bodyPr>
              <a:lstStyle/>
              <a:p>
                <a:pPr marL="0" marR="0" indent="0" algn="l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900" b="0" i="0" u="none" strike="noStrike" cap="none" spc="0" normalizeH="0" baseline="0" dirty="0">
                  <a:ln>
                    <a:noFill/>
                  </a:ln>
                  <a:solidFill>
                    <a:srgbClr val="414155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endParaRPr>
              </a:p>
            </p:txBody>
          </p:sp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DCB312D3-2B1F-FC49-3DF5-B058D7B125E1}"/>
                  </a:ext>
                </a:extLst>
              </p:cNvPr>
              <p:cNvSpPr/>
              <p:nvPr/>
            </p:nvSpPr>
            <p:spPr>
              <a:xfrm>
                <a:off x="5899746" y="3795097"/>
                <a:ext cx="1652289" cy="154653"/>
              </a:xfrm>
              <a:custGeom>
                <a:avLst/>
                <a:gdLst>
                  <a:gd name="connsiteX0" fmla="*/ 117071 w 1011620"/>
                  <a:gd name="connsiteY0" fmla="*/ 0 h 94687"/>
                  <a:gd name="connsiteX1" fmla="*/ 894548 w 1011620"/>
                  <a:gd name="connsiteY1" fmla="*/ 0 h 94687"/>
                  <a:gd name="connsiteX2" fmla="*/ 1007637 w 1011620"/>
                  <a:gd name="connsiteY2" fmla="*/ 74960 h 94687"/>
                  <a:gd name="connsiteX3" fmla="*/ 1011620 w 1011620"/>
                  <a:gd name="connsiteY3" fmla="*/ 94687 h 94687"/>
                  <a:gd name="connsiteX4" fmla="*/ 0 w 1011620"/>
                  <a:gd name="connsiteY4" fmla="*/ 94687 h 94687"/>
                  <a:gd name="connsiteX5" fmla="*/ 3982 w 1011620"/>
                  <a:gd name="connsiteY5" fmla="*/ 74960 h 94687"/>
                  <a:gd name="connsiteX6" fmla="*/ 117071 w 1011620"/>
                  <a:gd name="connsiteY6" fmla="*/ 0 h 9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1620" h="94687">
                    <a:moveTo>
                      <a:pt x="117071" y="0"/>
                    </a:moveTo>
                    <a:lnTo>
                      <a:pt x="894548" y="0"/>
                    </a:lnTo>
                    <a:cubicBezTo>
                      <a:pt x="945386" y="0"/>
                      <a:pt x="989005" y="30909"/>
                      <a:pt x="1007637" y="74960"/>
                    </a:cubicBezTo>
                    <a:lnTo>
                      <a:pt x="1011620" y="94687"/>
                    </a:lnTo>
                    <a:lnTo>
                      <a:pt x="0" y="94687"/>
                    </a:lnTo>
                    <a:lnTo>
                      <a:pt x="3982" y="74960"/>
                    </a:lnTo>
                    <a:cubicBezTo>
                      <a:pt x="22614" y="30909"/>
                      <a:pt x="66233" y="0"/>
                      <a:pt x="11707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noAutofit/>
              </a:bodyPr>
              <a:lstStyle/>
              <a:p>
                <a:endParaRPr lang="pt-BR" dirty="0"/>
              </a:p>
            </p:txBody>
          </p:sp>
        </p:grp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6D9DD6F7-1232-E831-F528-77569EDFDB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39" t="6001" r="5204" b="5349"/>
            <a:stretch/>
          </p:blipFill>
          <p:spPr>
            <a:xfrm>
              <a:off x="986444" y="656516"/>
              <a:ext cx="3535680" cy="1986931"/>
            </a:xfrm>
            <a:prstGeom prst="roundRect">
              <a:avLst>
                <a:gd name="adj" fmla="val 9973"/>
              </a:avLst>
            </a:prstGeom>
          </p:spPr>
        </p:pic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A8899D-CBA0-E6B3-AA9D-8CDE8D5267A1}"/>
              </a:ext>
            </a:extLst>
          </p:cNvPr>
          <p:cNvSpPr txBox="1"/>
          <p:nvPr/>
        </p:nvSpPr>
        <p:spPr>
          <a:xfrm>
            <a:off x="986444" y="3236413"/>
            <a:ext cx="7099318" cy="1404000"/>
          </a:xfrm>
          <a:prstGeom prst="rect">
            <a:avLst/>
          </a:prstGeom>
          <a:noFill/>
        </p:spPr>
        <p:txBody>
          <a:bodyPr wrap="square" numCol="3" spcCol="36000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A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omissão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 de reportar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não SERÁ tolerada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, e dúvidas podem ser enviadas ao através do Canal de Ética ou para o Compliance Officer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Comportamentos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ilícitos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 ou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antiéticos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 devem ser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reportados imediatamente 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para evitar riscos à empresa</a:t>
            </a:r>
          </a:p>
          <a:p>
            <a:pPr>
              <a:spcAft>
                <a:spcPts val="1200"/>
              </a:spcAft>
            </a:pP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Denúncias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cs typeface="Sora Light" pitchFamily="2" charset="0"/>
              </a:rPr>
              <a:t>falsas</a:t>
            </a:r>
            <a:r>
              <a:rPr lang="pt-BR" sz="1400" b="1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 </a:t>
            </a:r>
            <a:r>
              <a:rPr lang="pt-BR" sz="1400" i="0" dirty="0">
                <a:solidFill>
                  <a:schemeClr val="tx1"/>
                </a:solidFill>
                <a:latin typeface="+mj-lt"/>
                <a:cs typeface="Sora Light" pitchFamily="2" charset="0"/>
              </a:rPr>
              <a:t>ou de má-fé podem acarretar em medidas disciplinares</a:t>
            </a:r>
          </a:p>
        </p:txBody>
      </p:sp>
      <p:sp>
        <p:nvSpPr>
          <p:cNvPr id="16" name="Subtítulo 38">
            <a:extLst>
              <a:ext uri="{FF2B5EF4-FFF2-40B4-BE49-F238E27FC236}">
                <a16:creationId xmlns:a16="http://schemas.microsoft.com/office/drawing/2014/main" id="{EF45D313-DD1A-354A-F682-18950DC89220}"/>
              </a:ext>
            </a:extLst>
          </p:cNvPr>
          <p:cNvSpPr txBox="1">
            <a:spLocks/>
          </p:cNvSpPr>
          <p:nvPr/>
        </p:nvSpPr>
        <p:spPr>
          <a:xfrm>
            <a:off x="6392716" y="527245"/>
            <a:ext cx="1693046" cy="983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573FA"/>
              </a:buClr>
              <a:buSzPts val="2800"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Sora Light" pitchFamily="2" charset="0"/>
                <a:sym typeface="Calibri"/>
              </a:rPr>
              <a:t>Canal de ética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05692714-E361-92E8-E9FC-6DDFBF311919}"/>
              </a:ext>
            </a:extLst>
          </p:cNvPr>
          <p:cNvSpPr/>
          <p:nvPr/>
        </p:nvSpPr>
        <p:spPr>
          <a:xfrm>
            <a:off x="-221675" y="4906729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18" name="Imagem" descr="Imagem">
            <a:extLst>
              <a:ext uri="{FF2B5EF4-FFF2-40B4-BE49-F238E27FC236}">
                <a16:creationId xmlns:a16="http://schemas.microsoft.com/office/drawing/2014/main" id="{943EBE68-5141-D3D6-AB74-D62FF6A9F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805" y="4906729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F567533-5564-CC34-F8CD-368A79605C47}"/>
              </a:ext>
            </a:extLst>
          </p:cNvPr>
          <p:cNvSpPr/>
          <p:nvPr/>
        </p:nvSpPr>
        <p:spPr>
          <a:xfrm flipH="1">
            <a:off x="-221675" y="5209286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25DA31-482C-E920-FE12-32F7C46451A7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612176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1DD45539-2982-304A-4677-C0D70968253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AF0EFDB-C6EB-0E0F-D3BA-066CB7A3A887}"/>
              </a:ext>
            </a:extLst>
          </p:cNvPr>
          <p:cNvSpPr/>
          <p:nvPr/>
        </p:nvSpPr>
        <p:spPr>
          <a:xfrm>
            <a:off x="5163173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1171C0F-572B-51FF-501D-883F65073418}"/>
              </a:ext>
            </a:extLst>
          </p:cNvPr>
          <p:cNvSpPr/>
          <p:nvPr/>
        </p:nvSpPr>
        <p:spPr>
          <a:xfrm>
            <a:off x="7119151" y="207671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0D6549B-2581-182E-9D8F-66A7C24536F5}"/>
              </a:ext>
            </a:extLst>
          </p:cNvPr>
          <p:cNvSpPr/>
          <p:nvPr/>
        </p:nvSpPr>
        <p:spPr>
          <a:xfrm>
            <a:off x="5184461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20DC6BF3-B26C-5214-B225-70057620B8F2}"/>
              </a:ext>
            </a:extLst>
          </p:cNvPr>
          <p:cNvSpPr/>
          <p:nvPr/>
        </p:nvSpPr>
        <p:spPr>
          <a:xfrm>
            <a:off x="7128602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EF79315-2556-5F3B-B397-4EA0296D5A68}"/>
              </a:ext>
            </a:extLst>
          </p:cNvPr>
          <p:cNvSpPr/>
          <p:nvPr/>
        </p:nvSpPr>
        <p:spPr>
          <a:xfrm>
            <a:off x="7131720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643884D-1C5C-E01C-0CB7-C54B66EA7242}"/>
              </a:ext>
            </a:extLst>
          </p:cNvPr>
          <p:cNvSpPr txBox="1"/>
          <p:nvPr/>
        </p:nvSpPr>
        <p:spPr>
          <a:xfrm>
            <a:off x="7791109" y="3395614"/>
            <a:ext cx="481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9D5ACBD-4684-625A-D638-39343AE89205}"/>
              </a:ext>
            </a:extLst>
          </p:cNvPr>
          <p:cNvSpPr txBox="1"/>
          <p:nvPr/>
        </p:nvSpPr>
        <p:spPr>
          <a:xfrm>
            <a:off x="7828233" y="370592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BDF4DF1-99B5-0870-8DB3-6DB007FA4E82}"/>
              </a:ext>
            </a:extLst>
          </p:cNvPr>
          <p:cNvSpPr txBox="1"/>
          <p:nvPr/>
        </p:nvSpPr>
        <p:spPr>
          <a:xfrm>
            <a:off x="7790396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754C208-911A-66CE-F9C4-E24CE32F49B7}"/>
              </a:ext>
            </a:extLst>
          </p:cNvPr>
          <p:cNvSpPr txBox="1"/>
          <p:nvPr/>
        </p:nvSpPr>
        <p:spPr>
          <a:xfrm>
            <a:off x="5836637" y="3395614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DD4D577-3C70-95B2-5B53-FA38FD439E09}"/>
              </a:ext>
            </a:extLst>
          </p:cNvPr>
          <p:cNvSpPr/>
          <p:nvPr/>
        </p:nvSpPr>
        <p:spPr>
          <a:xfrm>
            <a:off x="-1006436" y="-618170"/>
            <a:ext cx="7991505" cy="2193343"/>
          </a:xfrm>
          <a:prstGeom prst="roundRect">
            <a:avLst>
              <a:gd name="adj" fmla="val 114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149FD3-D863-1F8C-093B-B2555AE78285}"/>
              </a:ext>
            </a:extLst>
          </p:cNvPr>
          <p:cNvSpPr txBox="1"/>
          <p:nvPr/>
        </p:nvSpPr>
        <p:spPr>
          <a:xfrm>
            <a:off x="3301285" y="379677"/>
            <a:ext cx="3463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0" dirty="0"/>
              <a:t>Principais temas abordados</a:t>
            </a:r>
          </a:p>
        </p:txBody>
      </p:sp>
      <p:pic>
        <p:nvPicPr>
          <p:cNvPr id="8" name="Google Shape;267;p38">
            <a:extLst>
              <a:ext uri="{FF2B5EF4-FFF2-40B4-BE49-F238E27FC236}">
                <a16:creationId xmlns:a16="http://schemas.microsoft.com/office/drawing/2014/main" id="{2F4272F9-8E94-7709-FF04-69044A265C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341" t="5919" r="48190" b="15592"/>
          <a:stretch/>
        </p:blipFill>
        <p:spPr>
          <a:xfrm flipH="1">
            <a:off x="0" y="0"/>
            <a:ext cx="483949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5C6734A-3070-42D2-7F35-DFF4758B2579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" descr="Imagem">
            <a:extLst>
              <a:ext uri="{FF2B5EF4-FFF2-40B4-BE49-F238E27FC236}">
                <a16:creationId xmlns:a16="http://schemas.microsoft.com/office/drawing/2014/main" id="{406F0BA4-8482-B1AF-E535-A67C5100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20978" y="4910012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7EBCF8F-0976-8027-47F2-F21A6CE8E9CE}"/>
              </a:ext>
            </a:extLst>
          </p:cNvPr>
          <p:cNvSpPr txBox="1"/>
          <p:nvPr/>
        </p:nvSpPr>
        <p:spPr>
          <a:xfrm>
            <a:off x="7182002" y="2390266"/>
            <a:ext cx="169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Qualidade, Saúde, Segurança e Meio Ambiente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8A4C4B-EC9A-9FFC-4EC9-911C75E35A33}"/>
              </a:ext>
            </a:extLst>
          </p:cNvPr>
          <p:cNvSpPr txBox="1"/>
          <p:nvPr/>
        </p:nvSpPr>
        <p:spPr>
          <a:xfrm>
            <a:off x="5269023" y="3941925"/>
            <a:ext cx="1630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Sustentabilidade e Sistemas de Gestão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625A05-CAE7-F3C2-8F1E-2AD4054EACB6}"/>
              </a:ext>
            </a:extLst>
          </p:cNvPr>
          <p:cNvSpPr txBox="1"/>
          <p:nvPr/>
        </p:nvSpPr>
        <p:spPr>
          <a:xfrm>
            <a:off x="7188129" y="3941925"/>
            <a:ext cx="1687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Política de Consequências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8A1D749-50AB-6F5D-25F0-8404AC6B6E67}"/>
              </a:ext>
            </a:extLst>
          </p:cNvPr>
          <p:cNvSpPr txBox="1"/>
          <p:nvPr/>
        </p:nvSpPr>
        <p:spPr>
          <a:xfrm>
            <a:off x="7174111" y="927340"/>
            <a:ext cx="1690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2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Integridade, Respeito e Ética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1A40555-43CB-A01D-3832-70EAE753B086}"/>
              </a:ext>
            </a:extLst>
          </p:cNvPr>
          <p:cNvSpPr txBox="1"/>
          <p:nvPr/>
        </p:nvSpPr>
        <p:spPr>
          <a:xfrm>
            <a:off x="5824967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783E62-A85F-028E-6B3E-3253155A6889}"/>
              </a:ext>
            </a:extLst>
          </p:cNvPr>
          <p:cNvSpPr txBox="1"/>
          <p:nvPr/>
        </p:nvSpPr>
        <p:spPr>
          <a:xfrm>
            <a:off x="5218693" y="2390266"/>
            <a:ext cx="168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Responsabilidade Social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2C16A5D-7C1F-3B85-9F01-011E4FB0D604}"/>
              </a:ext>
            </a:extLst>
          </p:cNvPr>
          <p:cNvSpPr/>
          <p:nvPr/>
        </p:nvSpPr>
        <p:spPr>
          <a:xfrm>
            <a:off x="-221675" y="5188081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866804-E938-43BE-E7A3-4EB870585BEA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367102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22" grpId="0" animBg="1"/>
      <p:bldP spid="23" grpId="0" animBg="1"/>
      <p:bldP spid="28" grpId="0" animBg="1"/>
      <p:bldP spid="29" grpId="0"/>
      <p:bldP spid="24" grpId="0"/>
      <p:bldP spid="26" grpId="0"/>
      <p:bldP spid="27" grpId="0"/>
      <p:bldP spid="16" grpId="0"/>
      <p:bldP spid="18" grpId="0"/>
      <p:bldP spid="34" grpId="0"/>
      <p:bldP spid="35" grpId="0"/>
      <p:bldP spid="25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m 43" descr="Pessoa com as mãos na cintura&#10;&#10;Descrição gerada automaticamente com confiança média">
            <a:extLst>
              <a:ext uri="{FF2B5EF4-FFF2-40B4-BE49-F238E27FC236}">
                <a16:creationId xmlns:a16="http://schemas.microsoft.com/office/drawing/2014/main" id="{2353571D-F533-EA51-F50A-3DAD83E243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077" r="14640" b="1099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7" name="Imagem 46" descr="Texto, Logotipo&#10;&#10;Descrição gerada automaticamente">
            <a:extLst>
              <a:ext uri="{FF2B5EF4-FFF2-40B4-BE49-F238E27FC236}">
                <a16:creationId xmlns:a16="http://schemas.microsoft.com/office/drawing/2014/main" id="{F8BF22CA-D44F-01CF-1F1D-703BE6F1C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8825" y="-555577"/>
            <a:ext cx="10724119" cy="3163309"/>
          </a:xfrm>
          <a:prstGeom prst="rect">
            <a:avLst/>
          </a:prstGeom>
        </p:spPr>
      </p:pic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641FAE72-853B-CBDE-A4F4-050F0AC222C3}"/>
              </a:ext>
            </a:extLst>
          </p:cNvPr>
          <p:cNvSpPr/>
          <p:nvPr/>
        </p:nvSpPr>
        <p:spPr>
          <a:xfrm>
            <a:off x="-1256747" y="883203"/>
            <a:ext cx="5621867" cy="4865066"/>
          </a:xfrm>
          <a:prstGeom prst="roundRect">
            <a:avLst>
              <a:gd name="adj" fmla="val 138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5AADB45-2A20-1E85-C2CF-1E9ABECE0121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" descr="Imagem">
            <a:extLst>
              <a:ext uri="{FF2B5EF4-FFF2-40B4-BE49-F238E27FC236}">
                <a16:creationId xmlns:a16="http://schemas.microsoft.com/office/drawing/2014/main" id="{2891B769-216B-EF59-C0CE-670C97BDB66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9" name="Google Shape;199;p18">
            <a:extLst>
              <a:ext uri="{FF2B5EF4-FFF2-40B4-BE49-F238E27FC236}">
                <a16:creationId xmlns:a16="http://schemas.microsoft.com/office/drawing/2014/main" id="{84E12E16-13AD-2111-7D48-203282362D93}"/>
              </a:ext>
            </a:extLst>
          </p:cNvPr>
          <p:cNvSpPr/>
          <p:nvPr/>
        </p:nvSpPr>
        <p:spPr>
          <a:xfrm flipH="1">
            <a:off x="921587" y="1122756"/>
            <a:ext cx="2997484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Diversidade, Respeito e Vedação ao Assédio</a:t>
            </a:r>
          </a:p>
        </p:txBody>
      </p:sp>
      <p:sp>
        <p:nvSpPr>
          <p:cNvPr id="12" name="Google Shape;199;p18">
            <a:extLst>
              <a:ext uri="{FF2B5EF4-FFF2-40B4-BE49-F238E27FC236}">
                <a16:creationId xmlns:a16="http://schemas.microsoft.com/office/drawing/2014/main" id="{2346E75F-ADAF-8063-103C-467ABCD49F4B}"/>
              </a:ext>
            </a:extLst>
          </p:cNvPr>
          <p:cNvSpPr/>
          <p:nvPr/>
        </p:nvSpPr>
        <p:spPr>
          <a:xfrm flipH="1">
            <a:off x="921588" y="1863798"/>
            <a:ext cx="2997484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Combate ao Trabalho Forçado e Infantil</a:t>
            </a:r>
          </a:p>
        </p:txBody>
      </p:sp>
      <p:sp>
        <p:nvSpPr>
          <p:cNvPr id="13" name="Google Shape;199;p18">
            <a:extLst>
              <a:ext uri="{FF2B5EF4-FFF2-40B4-BE49-F238E27FC236}">
                <a16:creationId xmlns:a16="http://schemas.microsoft.com/office/drawing/2014/main" id="{E4762DC1-B6A0-764E-4B59-C2DA563B79B8}"/>
              </a:ext>
            </a:extLst>
          </p:cNvPr>
          <p:cNvSpPr/>
          <p:nvPr/>
        </p:nvSpPr>
        <p:spPr>
          <a:xfrm flipH="1">
            <a:off x="921588" y="2604840"/>
            <a:ext cx="2997484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Expediente de Trabalho, Salários e Benefícios</a:t>
            </a:r>
          </a:p>
        </p:txBody>
      </p:sp>
      <p:sp>
        <p:nvSpPr>
          <p:cNvPr id="14" name="Google Shape;199;p18">
            <a:extLst>
              <a:ext uri="{FF2B5EF4-FFF2-40B4-BE49-F238E27FC236}">
                <a16:creationId xmlns:a16="http://schemas.microsoft.com/office/drawing/2014/main" id="{2F08E35C-4B1B-A8B4-2AB5-F6B4EC9F79DE}"/>
              </a:ext>
            </a:extLst>
          </p:cNvPr>
          <p:cNvSpPr/>
          <p:nvPr/>
        </p:nvSpPr>
        <p:spPr>
          <a:xfrm flipH="1">
            <a:off x="921588" y="3345882"/>
            <a:ext cx="2997484" cy="504000"/>
          </a:xfrm>
          <a:prstGeom prst="snipRoundRect">
            <a:avLst>
              <a:gd name="adj1" fmla="val 22429"/>
              <a:gd name="adj2" fmla="val 0"/>
            </a:avLst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Liberdade de Associação e Direito à Negociação Coletiva</a:t>
            </a:r>
          </a:p>
        </p:txBody>
      </p:sp>
      <p:sp>
        <p:nvSpPr>
          <p:cNvPr id="15" name="Google Shape;199;p18">
            <a:extLst>
              <a:ext uri="{FF2B5EF4-FFF2-40B4-BE49-F238E27FC236}">
                <a16:creationId xmlns:a16="http://schemas.microsoft.com/office/drawing/2014/main" id="{679A4173-EF1C-11E6-9898-15B563C167DB}"/>
              </a:ext>
            </a:extLst>
          </p:cNvPr>
          <p:cNvSpPr/>
          <p:nvPr/>
        </p:nvSpPr>
        <p:spPr>
          <a:xfrm flipH="1">
            <a:off x="921587" y="4086925"/>
            <a:ext cx="2997484" cy="504000"/>
          </a:xfrm>
          <a:prstGeom prst="snipRoundRect">
            <a:avLst>
              <a:gd name="adj1" fmla="val 22429"/>
              <a:gd name="adj2" fmla="val 0"/>
            </a:avLst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Relacionamento com a Comunidade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76C07C08-E6B2-168C-EEA7-42A70D70E4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9550" y="2647771"/>
            <a:ext cx="298971" cy="392400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DEE311C4-A903-DE72-2720-616B210907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4723" y="1179493"/>
            <a:ext cx="428625" cy="390525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7A03F92E-A93E-1ACD-7676-01E6E96F30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6972" y="4154116"/>
            <a:ext cx="544127" cy="392400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D819181F-1F41-3F4D-E57E-15F351EC25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782" y="3387125"/>
            <a:ext cx="414507" cy="392400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B1526300-474A-C7F9-CB3F-D5B2DB4298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2835" y="1904690"/>
            <a:ext cx="392400" cy="3924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3AA27BD-B699-F2C1-C4D8-A0EA53B48E9A}"/>
              </a:ext>
            </a:extLst>
          </p:cNvPr>
          <p:cNvSpPr txBox="1"/>
          <p:nvPr/>
        </p:nvSpPr>
        <p:spPr>
          <a:xfrm>
            <a:off x="-907102" y="-114002"/>
            <a:ext cx="10170754" cy="217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r">
              <a:lnSpc>
                <a:spcPts val="8000"/>
              </a:lnSpc>
              <a:defRPr sz="8000" b="1" i="0" spc="-150">
                <a:solidFill>
                  <a:schemeClr val="bg1"/>
                </a:solidFill>
              </a:defRPr>
            </a:lvl1pPr>
          </a:lstStyle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Responsabilidade Social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F434FD6-1232-77A8-02FD-DD87223482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20833" y="5098606"/>
            <a:ext cx="1201143" cy="109437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2BD70E6-8456-6BD4-1B0F-A82366255514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4201922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A607D159-EC24-466F-62B1-0B933DDF8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47455" y="2571750"/>
            <a:ext cx="3974522" cy="3621230"/>
          </a:xfrm>
          <a:prstGeom prst="rect">
            <a:avLst/>
          </a:prstGeom>
        </p:spPr>
      </p:pic>
      <p:sp>
        <p:nvSpPr>
          <p:cNvPr id="5" name="Google Shape;199;p18">
            <a:extLst>
              <a:ext uri="{FF2B5EF4-FFF2-40B4-BE49-F238E27FC236}">
                <a16:creationId xmlns:a16="http://schemas.microsoft.com/office/drawing/2014/main" id="{D428B4CE-998E-2148-0217-0A0323710474}"/>
              </a:ext>
            </a:extLst>
          </p:cNvPr>
          <p:cNvSpPr/>
          <p:nvPr/>
        </p:nvSpPr>
        <p:spPr>
          <a:xfrm flipH="1">
            <a:off x="1717664" y="860991"/>
            <a:ext cx="2583621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Diversidade, Respeito e Vedação ao Assédio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82065FB4-B411-58E2-0158-6CA95AB7A0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460" y="636099"/>
            <a:ext cx="1046838" cy="9537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948F681-A9A5-C574-26D6-E56F57F82767}"/>
              </a:ext>
            </a:extLst>
          </p:cNvPr>
          <p:cNvSpPr txBox="1"/>
          <p:nvPr/>
        </p:nvSpPr>
        <p:spPr>
          <a:xfrm>
            <a:off x="1717664" y="1687096"/>
            <a:ext cx="462979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A </a:t>
            </a:r>
            <a:r>
              <a:rPr lang="pt-BR" sz="1400" i="0" dirty="0" err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Acelen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valoriza o talento e a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diversidade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de pensamentos, promovendo um ambiente de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respeito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inclusão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Não toleramos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qualquer forma de assédio, bullying,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discriminação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ou abuso de autoridade.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Exigimos que nossos fornecedores adotem as mesmas práticas, garantindo decisões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justas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baseadas em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mérito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necessidade do negócio.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Além disso, é fundamental que todos respeitem os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Direitos Humanos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 considerem o impacto de suas atividades na cadeia de produção.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43C6D9B-C61F-0EDC-6C6D-AAB3D85CC34C}"/>
              </a:ext>
            </a:extLst>
          </p:cNvPr>
          <p:cNvSpPr/>
          <p:nvPr/>
        </p:nvSpPr>
        <p:spPr>
          <a:xfrm>
            <a:off x="-232732" y="-246930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11" name="Imagem" descr="Imagem">
            <a:extLst>
              <a:ext uri="{FF2B5EF4-FFF2-40B4-BE49-F238E27FC236}">
                <a16:creationId xmlns:a16="http://schemas.microsoft.com/office/drawing/2014/main" id="{BBC7461C-3903-1783-7F16-75AE06B31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1836" y="1266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D95EC2B-002C-3C0B-0B31-9090AFEC8090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3364271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9;p18">
            <a:extLst>
              <a:ext uri="{FF2B5EF4-FFF2-40B4-BE49-F238E27FC236}">
                <a16:creationId xmlns:a16="http://schemas.microsoft.com/office/drawing/2014/main" id="{D428B4CE-998E-2148-0217-0A0323710474}"/>
              </a:ext>
            </a:extLst>
          </p:cNvPr>
          <p:cNvSpPr/>
          <p:nvPr/>
        </p:nvSpPr>
        <p:spPr>
          <a:xfrm flipH="1">
            <a:off x="1717664" y="921151"/>
            <a:ext cx="2583621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Combate ao Trabalho Forçado e Infantil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48F681-A9A5-C574-26D6-E56F57F82767}"/>
              </a:ext>
            </a:extLst>
          </p:cNvPr>
          <p:cNvSpPr txBox="1"/>
          <p:nvPr/>
        </p:nvSpPr>
        <p:spPr>
          <a:xfrm>
            <a:off x="1717664" y="1747256"/>
            <a:ext cx="462979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Comprometemo-nos a</a:t>
            </a:r>
            <a:r>
              <a:rPr lang="pt-BR" sz="1400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combater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o trabalho forçado e infantil</a:t>
            </a:r>
            <a:r>
              <a:rPr lang="pt-BR" sz="1400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em todas as suas formas.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Os trabalhadores devem ter contratos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livremente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acordados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, sem retenção de documentos ou dívidas para com o empregador.</a:t>
            </a:r>
          </a:p>
          <a:p>
            <a:pPr>
              <a:spcAft>
                <a:spcPts val="1200"/>
              </a:spcAft>
            </a:pP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Proibimos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punições corporais, coerção psicológica ou qualquer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abuso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verbal contra trabalhadores.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Da mesma forma,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rejeitamos o trabalho infantil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 cumprimos com as leis e recomendações da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OIT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sobre idade mínima para contratação.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43C6D9B-C61F-0EDC-6C6D-AAB3D85CC34C}"/>
              </a:ext>
            </a:extLst>
          </p:cNvPr>
          <p:cNvSpPr/>
          <p:nvPr/>
        </p:nvSpPr>
        <p:spPr>
          <a:xfrm>
            <a:off x="-232732" y="-246930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11" name="Imagem" descr="Imagem">
            <a:extLst>
              <a:ext uri="{FF2B5EF4-FFF2-40B4-BE49-F238E27FC236}">
                <a16:creationId xmlns:a16="http://schemas.microsoft.com/office/drawing/2014/main" id="{BBC7461C-3903-1783-7F16-75AE06B31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836" y="1266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23B24E1-692F-B78D-8905-CB1268AF02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346" y="649732"/>
            <a:ext cx="1046838" cy="1046838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24E82D42-D23B-42E5-463C-63B18314F4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1514" y="2214540"/>
            <a:ext cx="3206381" cy="3206381"/>
          </a:xfrm>
          <a:prstGeom prst="rect">
            <a:avLst/>
          </a:prstGeom>
        </p:spPr>
      </p:pic>
      <p:sp>
        <p:nvSpPr>
          <p:cNvPr id="2" name="Google Shape;199;p18">
            <a:extLst>
              <a:ext uri="{FF2B5EF4-FFF2-40B4-BE49-F238E27FC236}">
                <a16:creationId xmlns:a16="http://schemas.microsoft.com/office/drawing/2014/main" id="{ADDB1FFC-D950-9F8F-BA05-86C56C05A9C0}"/>
              </a:ext>
            </a:extLst>
          </p:cNvPr>
          <p:cNvSpPr/>
          <p:nvPr/>
        </p:nvSpPr>
        <p:spPr>
          <a:xfrm flipH="1">
            <a:off x="-2701937" y="860991"/>
            <a:ext cx="2583621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Diversidade, Respeito e Vedação ao Assédio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4A06C44E-C4D3-0EAE-7892-1F47F0D4DE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3923141" y="636099"/>
            <a:ext cx="1046838" cy="95378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BAC2481-029F-9813-5E7A-46D79A98944C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506857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9;p18">
            <a:extLst>
              <a:ext uri="{FF2B5EF4-FFF2-40B4-BE49-F238E27FC236}">
                <a16:creationId xmlns:a16="http://schemas.microsoft.com/office/drawing/2014/main" id="{D428B4CE-998E-2148-0217-0A0323710474}"/>
              </a:ext>
            </a:extLst>
          </p:cNvPr>
          <p:cNvSpPr/>
          <p:nvPr/>
        </p:nvSpPr>
        <p:spPr>
          <a:xfrm flipH="1">
            <a:off x="1717661" y="841698"/>
            <a:ext cx="2583621" cy="71037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Expediente de Trabalho, Salários e Benefícios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48F681-A9A5-C574-26D6-E56F57F82767}"/>
              </a:ext>
            </a:extLst>
          </p:cNvPr>
          <p:cNvSpPr txBox="1"/>
          <p:nvPr/>
        </p:nvSpPr>
        <p:spPr>
          <a:xfrm>
            <a:off x="1717664" y="1747256"/>
            <a:ext cx="46297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Zelamos pela jornada de trabalho dentro dos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limites legais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pelo pagamento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justo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pontual dos salários e benefícios dos empregados.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Não permitimos arranjos contratuais que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prejudiquem o trabalhador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 restringimos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deduções salariais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como medida punitiva.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Estabelecemos sistemas de remuneração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justos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, reconhecendo o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desempenho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as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habilidades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do trabalhador para garantir um padrão de vida adequado.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43C6D9B-C61F-0EDC-6C6D-AAB3D85CC34C}"/>
              </a:ext>
            </a:extLst>
          </p:cNvPr>
          <p:cNvSpPr/>
          <p:nvPr/>
        </p:nvSpPr>
        <p:spPr>
          <a:xfrm>
            <a:off x="-232732" y="-246930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11" name="Imagem" descr="Imagem">
            <a:extLst>
              <a:ext uri="{FF2B5EF4-FFF2-40B4-BE49-F238E27FC236}">
                <a16:creationId xmlns:a16="http://schemas.microsoft.com/office/drawing/2014/main" id="{BBC7461C-3903-1783-7F16-75AE06B31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836" y="1266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9993BBC0-F12E-9B7C-AF6B-E178EE44E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680" y="649732"/>
            <a:ext cx="798170" cy="10476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0B5465F5-5F73-31A1-A166-E5E3C1C69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7455" y="2106256"/>
            <a:ext cx="2903009" cy="3810206"/>
          </a:xfrm>
          <a:prstGeom prst="rect">
            <a:avLst/>
          </a:prstGeom>
        </p:spPr>
      </p:pic>
      <p:sp>
        <p:nvSpPr>
          <p:cNvPr id="2" name="Google Shape;199;p18">
            <a:extLst>
              <a:ext uri="{FF2B5EF4-FFF2-40B4-BE49-F238E27FC236}">
                <a16:creationId xmlns:a16="http://schemas.microsoft.com/office/drawing/2014/main" id="{E2C6A4F6-A462-58CE-F0B8-1326DA118820}"/>
              </a:ext>
            </a:extLst>
          </p:cNvPr>
          <p:cNvSpPr/>
          <p:nvPr/>
        </p:nvSpPr>
        <p:spPr>
          <a:xfrm flipH="1">
            <a:off x="-2783996" y="921151"/>
            <a:ext cx="2583621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Combate ao Trabalho Forçado e Infantil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54EC8811-0120-95DE-D1DD-0C03E1D17A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4011314" y="649732"/>
            <a:ext cx="1046838" cy="10468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73AAA6C-F932-4B3A-D71C-AA9AA68A80D0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6073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áfico 11">
            <a:extLst>
              <a:ext uri="{FF2B5EF4-FFF2-40B4-BE49-F238E27FC236}">
                <a16:creationId xmlns:a16="http://schemas.microsoft.com/office/drawing/2014/main" id="{75952CB1-5AA4-F91A-24FB-AABA3289E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637" y="601223"/>
            <a:ext cx="1106620" cy="1047600"/>
          </a:xfrm>
          <a:prstGeom prst="rect">
            <a:avLst/>
          </a:prstGeom>
        </p:spPr>
      </p:pic>
      <p:sp>
        <p:nvSpPr>
          <p:cNvPr id="5" name="Google Shape;199;p18">
            <a:extLst>
              <a:ext uri="{FF2B5EF4-FFF2-40B4-BE49-F238E27FC236}">
                <a16:creationId xmlns:a16="http://schemas.microsoft.com/office/drawing/2014/main" id="{D428B4CE-998E-2148-0217-0A0323710474}"/>
              </a:ext>
            </a:extLst>
          </p:cNvPr>
          <p:cNvSpPr/>
          <p:nvPr/>
        </p:nvSpPr>
        <p:spPr>
          <a:xfrm flipH="1">
            <a:off x="1717663" y="921151"/>
            <a:ext cx="3636389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Liberdade de Associação e Direito à Negociação Coletiva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48F681-A9A5-C574-26D6-E56F57F82767}"/>
              </a:ext>
            </a:extLst>
          </p:cNvPr>
          <p:cNvSpPr txBox="1"/>
          <p:nvPr/>
        </p:nvSpPr>
        <p:spPr>
          <a:xfrm>
            <a:off x="1717664" y="1747256"/>
            <a:ext cx="4629791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Respeitamos o direito de todos os funcionários de se associarem a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sindicatos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negociarem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coletivamente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, sem sofrer represálias.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Promovemos um ambiente onde os colaboradores sintam-se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livres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para exercerem seus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direitos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mantemos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diálogos abertos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 construtivos sobre questões relacionadas ao trabalho.</a:t>
            </a:r>
          </a:p>
          <a:p>
            <a:pPr>
              <a:spcAft>
                <a:spcPts val="1200"/>
              </a:spcAft>
            </a:pP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Não toleramos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assédio, intimidação ou tratamento diferenciado para aqueles que aderem a associações e buscam negociação coletiva.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43C6D9B-C61F-0EDC-6C6D-AAB3D85CC34C}"/>
              </a:ext>
            </a:extLst>
          </p:cNvPr>
          <p:cNvSpPr/>
          <p:nvPr/>
        </p:nvSpPr>
        <p:spPr>
          <a:xfrm>
            <a:off x="-232732" y="-246930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11" name="Imagem" descr="Imagem">
            <a:extLst>
              <a:ext uri="{FF2B5EF4-FFF2-40B4-BE49-F238E27FC236}">
                <a16:creationId xmlns:a16="http://schemas.microsoft.com/office/drawing/2014/main" id="{BBC7461C-3903-1783-7F16-75AE06B3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836" y="1266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47FEBD56-D71F-1E79-3154-0CF3724CB1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5267" y="2166416"/>
            <a:ext cx="3207385" cy="3036324"/>
          </a:xfrm>
          <a:prstGeom prst="rect">
            <a:avLst/>
          </a:prstGeom>
        </p:spPr>
      </p:pic>
      <p:sp>
        <p:nvSpPr>
          <p:cNvPr id="2" name="Google Shape;199;p18">
            <a:extLst>
              <a:ext uri="{FF2B5EF4-FFF2-40B4-BE49-F238E27FC236}">
                <a16:creationId xmlns:a16="http://schemas.microsoft.com/office/drawing/2014/main" id="{11F0EEE5-ADE4-CE4A-7872-55FC7CC25709}"/>
              </a:ext>
            </a:extLst>
          </p:cNvPr>
          <p:cNvSpPr/>
          <p:nvPr/>
        </p:nvSpPr>
        <p:spPr>
          <a:xfrm flipH="1">
            <a:off x="-2596434" y="841698"/>
            <a:ext cx="2583621" cy="71037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Expediente de Trabalho, Salários e Benefícios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D50885A-F12D-334C-1205-3397CBDD18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3699415" y="649732"/>
            <a:ext cx="798170" cy="10476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8A68A56-2392-1192-0B86-8C0A2A91996D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246668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áfico 14">
            <a:extLst>
              <a:ext uri="{FF2B5EF4-FFF2-40B4-BE49-F238E27FC236}">
                <a16:creationId xmlns:a16="http://schemas.microsoft.com/office/drawing/2014/main" id="{C928ECD8-6533-687D-02B5-A7C7CFC7B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6818" y="2571750"/>
            <a:ext cx="4122140" cy="297270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9CD51BE4-B3E4-8227-341D-642BDF83E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9208" y="649351"/>
            <a:ext cx="1268456" cy="914754"/>
          </a:xfrm>
          <a:prstGeom prst="rect">
            <a:avLst/>
          </a:prstGeom>
        </p:spPr>
      </p:pic>
      <p:sp>
        <p:nvSpPr>
          <p:cNvPr id="4" name="Google Shape;199;p18">
            <a:extLst>
              <a:ext uri="{FF2B5EF4-FFF2-40B4-BE49-F238E27FC236}">
                <a16:creationId xmlns:a16="http://schemas.microsoft.com/office/drawing/2014/main" id="{338FBD6D-D954-78C4-3FC1-37B91BA33BFE}"/>
              </a:ext>
            </a:extLst>
          </p:cNvPr>
          <p:cNvSpPr/>
          <p:nvPr/>
        </p:nvSpPr>
        <p:spPr>
          <a:xfrm flipH="1">
            <a:off x="1886112" y="921151"/>
            <a:ext cx="2583621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Relacionamento com a Comunidade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D7DE525-4EF6-6BAC-B37A-398893F40970}"/>
              </a:ext>
            </a:extLst>
          </p:cNvPr>
          <p:cNvSpPr txBox="1"/>
          <p:nvPr/>
        </p:nvSpPr>
        <p:spPr>
          <a:xfrm>
            <a:off x="1886112" y="1651000"/>
            <a:ext cx="5068141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Buscamos estabelecer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relações sólidas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respeitosas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com as comunidades locais onde atuamos, baseadas no reconhecimento,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confiança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respeito mútuo.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Nossos canais de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comunicação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estão abertos para as comunidades locais, permitindo que entrem em contato conosco, inclusive em situações de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emergência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Comprometemo-nos a não gerar impactos negativos e a apoiar o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desenvolvimento sustentável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das comunidades, contando com o apoio de nossos fornecedores para manter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diálogos permanentes 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com os representantes locais e 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respeitar a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cultura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e o </a:t>
            </a:r>
            <a:r>
              <a:rPr lang="pt-BR" sz="1400" b="1" i="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patrimônio</a:t>
            </a:r>
            <a:r>
              <a:rPr lang="pt-BR" sz="1400" b="1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histórico</a:t>
            </a:r>
            <a:r>
              <a:rPr lang="pt-BR" sz="14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Sora Light" pitchFamily="2" charset="0"/>
              </a:rPr>
              <a:t> das regiões onde operamos.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26FC86EA-1AB0-F006-B276-BEB8762F899A}"/>
              </a:ext>
            </a:extLst>
          </p:cNvPr>
          <p:cNvSpPr/>
          <p:nvPr/>
        </p:nvSpPr>
        <p:spPr>
          <a:xfrm>
            <a:off x="-232732" y="-246930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12" name="Imagem" descr="Imagem">
            <a:extLst>
              <a:ext uri="{FF2B5EF4-FFF2-40B4-BE49-F238E27FC236}">
                <a16:creationId xmlns:a16="http://schemas.microsoft.com/office/drawing/2014/main" id="{7E198BF8-5A18-7420-6BFA-4D896AC048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1836" y="1266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ECED7FF3-C69D-F0B0-780F-76FF181F7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5039496" y="601223"/>
            <a:ext cx="1106620" cy="1047600"/>
          </a:xfrm>
          <a:prstGeom prst="rect">
            <a:avLst/>
          </a:prstGeom>
        </p:spPr>
      </p:pic>
      <p:sp>
        <p:nvSpPr>
          <p:cNvPr id="5" name="Google Shape;199;p18">
            <a:extLst>
              <a:ext uri="{FF2B5EF4-FFF2-40B4-BE49-F238E27FC236}">
                <a16:creationId xmlns:a16="http://schemas.microsoft.com/office/drawing/2014/main" id="{B5C11CE0-14AD-84DF-1FD0-A77D7ACD15DA}"/>
              </a:ext>
            </a:extLst>
          </p:cNvPr>
          <p:cNvSpPr/>
          <p:nvPr/>
        </p:nvSpPr>
        <p:spPr>
          <a:xfrm flipH="1">
            <a:off x="-3780470" y="921151"/>
            <a:ext cx="3636389" cy="504000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sz="1800" b="1" i="0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Sora bold" pitchFamily="2" charset="0"/>
              </a:rPr>
              <a:t>Liberdade de Associação e Direito à Negociação Coletiva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83E79E-7308-72E1-5ACF-B42EC017F442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3857414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1DD45539-2982-304A-4677-C0D70968253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AF0EFDB-C6EB-0E0F-D3BA-066CB7A3A887}"/>
              </a:ext>
            </a:extLst>
          </p:cNvPr>
          <p:cNvSpPr/>
          <p:nvPr/>
        </p:nvSpPr>
        <p:spPr>
          <a:xfrm>
            <a:off x="5163173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1171C0F-572B-51FF-501D-883F65073418}"/>
              </a:ext>
            </a:extLst>
          </p:cNvPr>
          <p:cNvSpPr/>
          <p:nvPr/>
        </p:nvSpPr>
        <p:spPr>
          <a:xfrm>
            <a:off x="7119151" y="207671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0D6549B-2581-182E-9D8F-66A7C24536F5}"/>
              </a:ext>
            </a:extLst>
          </p:cNvPr>
          <p:cNvSpPr/>
          <p:nvPr/>
        </p:nvSpPr>
        <p:spPr>
          <a:xfrm>
            <a:off x="5184461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20DC6BF3-B26C-5214-B225-70057620B8F2}"/>
              </a:ext>
            </a:extLst>
          </p:cNvPr>
          <p:cNvSpPr/>
          <p:nvPr/>
        </p:nvSpPr>
        <p:spPr>
          <a:xfrm>
            <a:off x="7128602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EF79315-2556-5F3B-B397-4EA0296D5A68}"/>
              </a:ext>
            </a:extLst>
          </p:cNvPr>
          <p:cNvSpPr/>
          <p:nvPr/>
        </p:nvSpPr>
        <p:spPr>
          <a:xfrm>
            <a:off x="7131720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643884D-1C5C-E01C-0CB7-C54B66EA7242}"/>
              </a:ext>
            </a:extLst>
          </p:cNvPr>
          <p:cNvSpPr txBox="1"/>
          <p:nvPr/>
        </p:nvSpPr>
        <p:spPr>
          <a:xfrm>
            <a:off x="7791109" y="3395614"/>
            <a:ext cx="481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9D5ACBD-4684-625A-D638-39343AE89205}"/>
              </a:ext>
            </a:extLst>
          </p:cNvPr>
          <p:cNvSpPr txBox="1"/>
          <p:nvPr/>
        </p:nvSpPr>
        <p:spPr>
          <a:xfrm>
            <a:off x="7828233" y="370592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BDF4DF1-99B5-0870-8DB3-6DB007FA4E82}"/>
              </a:ext>
            </a:extLst>
          </p:cNvPr>
          <p:cNvSpPr txBox="1"/>
          <p:nvPr/>
        </p:nvSpPr>
        <p:spPr>
          <a:xfrm>
            <a:off x="7790396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754C208-911A-66CE-F9C4-E24CE32F49B7}"/>
              </a:ext>
            </a:extLst>
          </p:cNvPr>
          <p:cNvSpPr txBox="1"/>
          <p:nvPr/>
        </p:nvSpPr>
        <p:spPr>
          <a:xfrm>
            <a:off x="5836637" y="3395614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DD4D577-3C70-95B2-5B53-FA38FD439E09}"/>
              </a:ext>
            </a:extLst>
          </p:cNvPr>
          <p:cNvSpPr/>
          <p:nvPr/>
        </p:nvSpPr>
        <p:spPr>
          <a:xfrm>
            <a:off x="-1006436" y="-618170"/>
            <a:ext cx="7991505" cy="2193343"/>
          </a:xfrm>
          <a:prstGeom prst="roundRect">
            <a:avLst>
              <a:gd name="adj" fmla="val 114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149FD3-D863-1F8C-093B-B2555AE78285}"/>
              </a:ext>
            </a:extLst>
          </p:cNvPr>
          <p:cNvSpPr txBox="1"/>
          <p:nvPr/>
        </p:nvSpPr>
        <p:spPr>
          <a:xfrm>
            <a:off x="3301285" y="379677"/>
            <a:ext cx="3463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0" dirty="0"/>
              <a:t>Principais temas abordados</a:t>
            </a:r>
          </a:p>
        </p:txBody>
      </p:sp>
      <p:pic>
        <p:nvPicPr>
          <p:cNvPr id="8" name="Google Shape;267;p38">
            <a:extLst>
              <a:ext uri="{FF2B5EF4-FFF2-40B4-BE49-F238E27FC236}">
                <a16:creationId xmlns:a16="http://schemas.microsoft.com/office/drawing/2014/main" id="{2F4272F9-8E94-7709-FF04-69044A265C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341" t="5919" r="48190" b="15592"/>
          <a:stretch/>
        </p:blipFill>
        <p:spPr>
          <a:xfrm flipH="1">
            <a:off x="0" y="0"/>
            <a:ext cx="483949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5C6734A-3070-42D2-7F35-DFF4758B2579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" descr="Imagem">
            <a:extLst>
              <a:ext uri="{FF2B5EF4-FFF2-40B4-BE49-F238E27FC236}">
                <a16:creationId xmlns:a16="http://schemas.microsoft.com/office/drawing/2014/main" id="{406F0BA4-8482-B1AF-E535-A67C5100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20978" y="4910012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7EBCF8F-0976-8027-47F2-F21A6CE8E9CE}"/>
              </a:ext>
            </a:extLst>
          </p:cNvPr>
          <p:cNvSpPr txBox="1"/>
          <p:nvPr/>
        </p:nvSpPr>
        <p:spPr>
          <a:xfrm>
            <a:off x="7182002" y="2390266"/>
            <a:ext cx="169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Qualidade, Saúde, Segurança e Meio Ambiente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8A4C4B-EC9A-9FFC-4EC9-911C75E35A33}"/>
              </a:ext>
            </a:extLst>
          </p:cNvPr>
          <p:cNvSpPr txBox="1"/>
          <p:nvPr/>
        </p:nvSpPr>
        <p:spPr>
          <a:xfrm>
            <a:off x="5269023" y="3941925"/>
            <a:ext cx="1630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Sustentabilidade e Sistemas de Gestão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625A05-CAE7-F3C2-8F1E-2AD4054EACB6}"/>
              </a:ext>
            </a:extLst>
          </p:cNvPr>
          <p:cNvSpPr txBox="1"/>
          <p:nvPr/>
        </p:nvSpPr>
        <p:spPr>
          <a:xfrm>
            <a:off x="7188129" y="3941925"/>
            <a:ext cx="1687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Política de Consequências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8A1D749-50AB-6F5D-25F0-8404AC6B6E67}"/>
              </a:ext>
            </a:extLst>
          </p:cNvPr>
          <p:cNvSpPr txBox="1"/>
          <p:nvPr/>
        </p:nvSpPr>
        <p:spPr>
          <a:xfrm>
            <a:off x="7174111" y="927340"/>
            <a:ext cx="1690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2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Integridade, Respeito e Ética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1A40555-43CB-A01D-3832-70EAE753B086}"/>
              </a:ext>
            </a:extLst>
          </p:cNvPr>
          <p:cNvSpPr txBox="1"/>
          <p:nvPr/>
        </p:nvSpPr>
        <p:spPr>
          <a:xfrm>
            <a:off x="5824967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783E62-A85F-028E-6B3E-3253155A6889}"/>
              </a:ext>
            </a:extLst>
          </p:cNvPr>
          <p:cNvSpPr txBox="1"/>
          <p:nvPr/>
        </p:nvSpPr>
        <p:spPr>
          <a:xfrm>
            <a:off x="5218693" y="2390266"/>
            <a:ext cx="168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Responsabilidade Social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7D24003-0224-BCF7-DE6D-7462F7C685BA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012783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22" grpId="0" animBg="1"/>
      <p:bldP spid="23" grpId="0" animBg="1"/>
      <p:bldP spid="28" grpId="0" animBg="1"/>
      <p:bldP spid="29" grpId="0"/>
      <p:bldP spid="24" grpId="0"/>
      <p:bldP spid="26" grpId="0"/>
      <p:bldP spid="27" grpId="0"/>
      <p:bldP spid="16" grpId="0"/>
      <p:bldP spid="18" grpId="0"/>
      <p:bldP spid="34" grpId="0"/>
      <p:bldP spid="35" grpId="0"/>
      <p:bldP spid="25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28DD8AD-CC3E-E180-E2F2-1AE236A28F7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877EFDE0-DB38-4A48-018E-2E55E719B6E4}"/>
              </a:ext>
            </a:extLst>
          </p:cNvPr>
          <p:cNvSpPr txBox="1">
            <a:spLocks/>
          </p:cNvSpPr>
          <p:nvPr/>
        </p:nvSpPr>
        <p:spPr>
          <a:xfrm>
            <a:off x="-878306" y="-94622"/>
            <a:ext cx="10170754" cy="3193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r">
              <a:lnSpc>
                <a:spcPts val="8000"/>
              </a:lnSpc>
              <a:defRPr sz="8000" b="1" i="0" spc="-15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Qualidade, Saúde, Segurança e Meio Ambiente</a:t>
            </a:r>
          </a:p>
        </p:txBody>
      </p:sp>
      <p:sp>
        <p:nvSpPr>
          <p:cNvPr id="5" name="Google Shape;516;p27">
            <a:extLst>
              <a:ext uri="{FF2B5EF4-FFF2-40B4-BE49-F238E27FC236}">
                <a16:creationId xmlns:a16="http://schemas.microsoft.com/office/drawing/2014/main" id="{6DC69921-7054-398B-89DA-9277CD0697C2}"/>
              </a:ext>
            </a:extLst>
          </p:cNvPr>
          <p:cNvSpPr/>
          <p:nvPr/>
        </p:nvSpPr>
        <p:spPr>
          <a:xfrm>
            <a:off x="492858" y="1964986"/>
            <a:ext cx="5380403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É de </a:t>
            </a:r>
            <a:r>
              <a:rPr lang="pt-BR" sz="1800" b="1" i="0" dirty="0">
                <a:solidFill>
                  <a:schemeClr val="accent2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responsabilidade das empresas parceiras</a:t>
            </a:r>
            <a:r>
              <a:rPr lang="pt-BR" sz="1600" b="1" i="0" dirty="0">
                <a:solidFill>
                  <a:schemeClr val="accent2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 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e seus empregados adotar práticas de negócio </a:t>
            </a:r>
            <a:r>
              <a:rPr lang="pt-BR" sz="1600" b="1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responsáveis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 e cumprir com todos os requisitos </a:t>
            </a:r>
            <a:r>
              <a:rPr lang="pt-BR" sz="1600" b="1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legais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, regulatórios e de </a:t>
            </a:r>
            <a:r>
              <a:rPr lang="pt-BR" sz="1600" b="1" i="0" dirty="0">
                <a:solidFill>
                  <a:schemeClr val="accent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qualidade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 relacionados aos produtos e serviços fornecidos.</a:t>
            </a:r>
          </a:p>
          <a:p>
            <a:pPr>
              <a:spcAft>
                <a:spcPts val="1200"/>
              </a:spcAft>
            </a:pP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A busca contínua pelo aperfeiçoamento e máxima performance é esperada, garantindo a qualidade, </a:t>
            </a:r>
            <a:r>
              <a:rPr lang="pt-BR" sz="1600" b="1" i="0" dirty="0">
                <a:solidFill>
                  <a:schemeClr val="accent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segurança</a:t>
            </a:r>
            <a:r>
              <a:rPr lang="pt-BR" sz="16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  <a:sym typeface="Roboto"/>
              </a:rPr>
              <a:t> e eficácia dos produtos, processos e serviços.</a:t>
            </a:r>
            <a:endParaRPr lang="en-US" sz="1600" i="0" dirty="0">
              <a:solidFill>
                <a:schemeClr val="tx1"/>
              </a:solidFill>
              <a:highlight>
                <a:srgbClr val="F3F8FF"/>
              </a:highlight>
              <a:cs typeface="Sora Light" pitchFamily="2" charset="0"/>
              <a:sym typeface="Roboto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4528570-8603-E9C6-6BF2-83904B4F6DAA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" descr="Imagem">
            <a:extLst>
              <a:ext uri="{FF2B5EF4-FFF2-40B4-BE49-F238E27FC236}">
                <a16:creationId xmlns:a16="http://schemas.microsoft.com/office/drawing/2014/main" id="{C2E96C47-3FBB-BC55-9465-70B4AA4D3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109A1D7-2251-D4A9-B7D9-0F7B3D6EBEF6}"/>
              </a:ext>
            </a:extLst>
          </p:cNvPr>
          <p:cNvSpPr/>
          <p:nvPr/>
        </p:nvSpPr>
        <p:spPr>
          <a:xfrm>
            <a:off x="5185685" y="-5809921"/>
            <a:ext cx="4656221" cy="5715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38F170-BB97-F7F1-5D67-259DF2287ED1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1977089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11679BF-AF3E-B23F-BD40-5EC89947F39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Pessoas com instrumentos musicais&#10;&#10;Descrição gerada automaticamente com confiança baixa">
            <a:extLst>
              <a:ext uri="{FF2B5EF4-FFF2-40B4-BE49-F238E27FC236}">
                <a16:creationId xmlns:a16="http://schemas.microsoft.com/office/drawing/2014/main" id="{50DDF3D0-EED4-C42C-F955-4E4B27712A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9" t="24815" r="2849" b="2024"/>
          <a:stretch/>
        </p:blipFill>
        <p:spPr>
          <a:xfrm>
            <a:off x="0" y="0"/>
            <a:ext cx="9343505" cy="5143500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A483F67-6E72-456A-88A5-970ABD66274C}"/>
              </a:ext>
            </a:extLst>
          </p:cNvPr>
          <p:cNvSpPr/>
          <p:nvPr/>
        </p:nvSpPr>
        <p:spPr>
          <a:xfrm>
            <a:off x="5185685" y="-1297166"/>
            <a:ext cx="4656221" cy="5715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Google Shape;516;p27">
            <a:extLst>
              <a:ext uri="{FF2B5EF4-FFF2-40B4-BE49-F238E27FC236}">
                <a16:creationId xmlns:a16="http://schemas.microsoft.com/office/drawing/2014/main" id="{DFFED290-8C8D-35EB-3B5B-2D8E1AEC724A}"/>
              </a:ext>
            </a:extLst>
          </p:cNvPr>
          <p:cNvSpPr/>
          <p:nvPr/>
        </p:nvSpPr>
        <p:spPr>
          <a:xfrm>
            <a:off x="5592097" y="153402"/>
            <a:ext cx="3429170" cy="414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Os produtos e serviços fornecidos devem estar em conformidade com as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especificações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 acordadas. Qualquer intenção de alteração de especificação técnica deve ser comunicada com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no mínimo 30 (trinta) dias 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de antecedência à </a:t>
            </a:r>
            <a:r>
              <a:rPr lang="pt-BR" sz="1200" i="0" dirty="0" err="1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Acelen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, para que as Partes possam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avaliar a melhor solução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 aplicável à luz do contrato.</a:t>
            </a:r>
          </a:p>
          <a:p>
            <a:pPr marL="171450" lvl="0" indent="-171450" rtl="0">
              <a:spcBef>
                <a:spcPts val="0"/>
              </a:spcBef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É esperado que os fornecedores considerem o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ciclo de vida 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completo de seus produtos, desde a extração de matérias-primas até o descarte final, buscando práticas sustentáveis e responsáveis.</a:t>
            </a:r>
          </a:p>
          <a:p>
            <a:pPr marL="171450" indent="-171450"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Produtos não conformes devem passar por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investigação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e registro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, buscando sempre a melhoria contínua e a satisfação dos nossos clientes.</a:t>
            </a:r>
            <a:endParaRPr lang="en-US" sz="1200" dirty="0">
              <a:solidFill>
                <a:schemeClr val="bg1"/>
              </a:solidFill>
              <a:latin typeface="+mj-lt"/>
              <a:ea typeface="Roboto"/>
              <a:cs typeface="Roboto"/>
              <a:sym typeface="Roboto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565B0C4-DF39-48B4-52BD-E061F4E3B4AD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" descr="Imagem">
            <a:extLst>
              <a:ext uri="{FF2B5EF4-FFF2-40B4-BE49-F238E27FC236}">
                <a16:creationId xmlns:a16="http://schemas.microsoft.com/office/drawing/2014/main" id="{1EC28917-008B-D744-1E34-1C0EE38C5F4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8259805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15" name="Imagem 14" descr="Uma imagem contendo mesa, homem, par, segurando&#10;&#10;Descrição gerada automaticamente">
            <a:extLst>
              <a:ext uri="{FF2B5EF4-FFF2-40B4-BE49-F238E27FC236}">
                <a16:creationId xmlns:a16="http://schemas.microsoft.com/office/drawing/2014/main" id="{808CA94D-C98E-CB8C-4C57-2C275A8CEF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753" y="1122053"/>
            <a:ext cx="919612" cy="315623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F1C660D-1D8F-4A9C-B7B3-2628C9C59A8A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457696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Pessoa posando para foto em frente a estabelecimento&#10;&#10;Descrição gerada automaticamente">
            <a:extLst>
              <a:ext uri="{FF2B5EF4-FFF2-40B4-BE49-F238E27FC236}">
                <a16:creationId xmlns:a16="http://schemas.microsoft.com/office/drawing/2014/main" id="{A359135C-645B-CBB3-7ED5-0E4B85FB3A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0" r="15764" b="215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0E37AB20-1873-65D1-F188-F0FCCC040292}"/>
              </a:ext>
            </a:extLst>
          </p:cNvPr>
          <p:cNvSpPr/>
          <p:nvPr/>
        </p:nvSpPr>
        <p:spPr>
          <a:xfrm>
            <a:off x="-757646" y="-914401"/>
            <a:ext cx="5047837" cy="53737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516;p27">
            <a:extLst>
              <a:ext uri="{FF2B5EF4-FFF2-40B4-BE49-F238E27FC236}">
                <a16:creationId xmlns:a16="http://schemas.microsoft.com/office/drawing/2014/main" id="{581220BD-CA46-7D60-9F72-FF78E3D313CC}"/>
              </a:ext>
            </a:extLst>
          </p:cNvPr>
          <p:cNvSpPr/>
          <p:nvPr/>
        </p:nvSpPr>
        <p:spPr>
          <a:xfrm>
            <a:off x="303534" y="1098880"/>
            <a:ext cx="3633957" cy="3290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200"/>
              </a:spcAft>
            </a:pPr>
            <a:r>
              <a:rPr lang="pt-BR" sz="14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A </a:t>
            </a:r>
            <a:r>
              <a:rPr lang="pt-BR" sz="1400" i="0" dirty="0" err="1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Acelen</a:t>
            </a:r>
            <a:r>
              <a:rPr lang="pt-BR" sz="14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 </a:t>
            </a:r>
            <a:r>
              <a:rPr lang="pt-BR" sz="14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prioriza a vida </a:t>
            </a:r>
            <a:r>
              <a:rPr lang="pt-BR" sz="14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e exige o mesmo compromisso de seus fornecedores em relação à saúde, segurança e proteção ao meio ambiente.</a:t>
            </a:r>
          </a:p>
          <a:p>
            <a:pPr marL="171450" lvl="0" indent="-171450"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Os fornecedores devem seguir a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legislação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 trabalhista e previdenciária, fornecer ambientes de trabalho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seguros e saudáveis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, e realizar avaliações de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riscos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 e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impactos ambientais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.</a:t>
            </a:r>
          </a:p>
          <a:p>
            <a:pPr marL="171450" lvl="0" indent="-171450"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O uso de drogas psicoativas ilegais é terminantemente </a:t>
            </a:r>
            <a:r>
              <a:rPr lang="pt-BR" sz="1200" b="1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proibido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 nas dependências da </a:t>
            </a:r>
            <a:r>
              <a:rPr lang="pt-BR" sz="1200" i="0" dirty="0" err="1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Acelen</a:t>
            </a:r>
            <a:r>
              <a:rPr lang="pt-BR" sz="1200" i="0" dirty="0">
                <a:solidFill>
                  <a:schemeClr val="bg1"/>
                </a:solidFill>
                <a:latin typeface="+mj-lt"/>
                <a:ea typeface="Roboto"/>
                <a:cs typeface="Sora Light" pitchFamily="2" charset="0"/>
                <a:sym typeface="Roboto"/>
              </a:rPr>
              <a:t>.</a:t>
            </a:r>
            <a:endParaRPr lang="en-US" sz="1200" i="0" dirty="0">
              <a:solidFill>
                <a:schemeClr val="bg1"/>
              </a:solidFill>
              <a:latin typeface="+mj-lt"/>
              <a:ea typeface="Roboto"/>
              <a:cs typeface="Sora Light" pitchFamily="2" charset="0"/>
              <a:sym typeface="Roboto"/>
            </a:endParaRPr>
          </a:p>
        </p:txBody>
      </p:sp>
      <p:sp>
        <p:nvSpPr>
          <p:cNvPr id="6" name="Google Shape;520;p27">
            <a:extLst>
              <a:ext uri="{FF2B5EF4-FFF2-40B4-BE49-F238E27FC236}">
                <a16:creationId xmlns:a16="http://schemas.microsoft.com/office/drawing/2014/main" id="{B691125C-A9CF-D7A9-A0B4-23D41D06A8C1}"/>
              </a:ext>
            </a:extLst>
          </p:cNvPr>
          <p:cNvSpPr/>
          <p:nvPr/>
        </p:nvSpPr>
        <p:spPr>
          <a:xfrm>
            <a:off x="310007" y="553507"/>
            <a:ext cx="2955704" cy="43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i="0" dirty="0">
                <a:solidFill>
                  <a:schemeClr val="bg1"/>
                </a:solidFill>
                <a:latin typeface="+mj-lt"/>
                <a:ea typeface="Roboto"/>
                <a:cs typeface="Sora bold" pitchFamily="2" charset="0"/>
                <a:sym typeface="Roboto"/>
              </a:rPr>
              <a:t>Saúde, Segurança e  Meio Ambiente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0EAB4F1-7F1A-F1F6-1E38-738743F04AEC}"/>
              </a:ext>
            </a:extLst>
          </p:cNvPr>
          <p:cNvSpPr/>
          <p:nvPr/>
        </p:nvSpPr>
        <p:spPr>
          <a:xfrm flipH="1">
            <a:off x="124136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" descr="Imagem">
            <a:extLst>
              <a:ext uri="{FF2B5EF4-FFF2-40B4-BE49-F238E27FC236}">
                <a16:creationId xmlns:a16="http://schemas.microsoft.com/office/drawing/2014/main" id="{7FCC6964-DF98-A7B9-F7FB-DA6FA418C46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303534" y="4892765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</p:spTree>
    <p:extLst>
      <p:ext uri="{BB962C8B-B14F-4D97-AF65-F5344CB8AC3E}">
        <p14:creationId xmlns:p14="http://schemas.microsoft.com/office/powerpoint/2010/main" val="3301951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1DD45539-2982-304A-4677-C0D70968253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AF0EFDB-C6EB-0E0F-D3BA-066CB7A3A887}"/>
              </a:ext>
            </a:extLst>
          </p:cNvPr>
          <p:cNvSpPr/>
          <p:nvPr/>
        </p:nvSpPr>
        <p:spPr>
          <a:xfrm>
            <a:off x="5163173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1171C0F-572B-51FF-501D-883F65073418}"/>
              </a:ext>
            </a:extLst>
          </p:cNvPr>
          <p:cNvSpPr/>
          <p:nvPr/>
        </p:nvSpPr>
        <p:spPr>
          <a:xfrm>
            <a:off x="7119151" y="207671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0D6549B-2581-182E-9D8F-66A7C24536F5}"/>
              </a:ext>
            </a:extLst>
          </p:cNvPr>
          <p:cNvSpPr/>
          <p:nvPr/>
        </p:nvSpPr>
        <p:spPr>
          <a:xfrm>
            <a:off x="5184461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20DC6BF3-B26C-5214-B225-70057620B8F2}"/>
              </a:ext>
            </a:extLst>
          </p:cNvPr>
          <p:cNvSpPr/>
          <p:nvPr/>
        </p:nvSpPr>
        <p:spPr>
          <a:xfrm>
            <a:off x="7128602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EF79315-2556-5F3B-B397-4EA0296D5A68}"/>
              </a:ext>
            </a:extLst>
          </p:cNvPr>
          <p:cNvSpPr/>
          <p:nvPr/>
        </p:nvSpPr>
        <p:spPr>
          <a:xfrm>
            <a:off x="7131720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643884D-1C5C-E01C-0CB7-C54B66EA7242}"/>
              </a:ext>
            </a:extLst>
          </p:cNvPr>
          <p:cNvSpPr txBox="1"/>
          <p:nvPr/>
        </p:nvSpPr>
        <p:spPr>
          <a:xfrm>
            <a:off x="7791109" y="3395614"/>
            <a:ext cx="481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9D5ACBD-4684-625A-D638-39343AE89205}"/>
              </a:ext>
            </a:extLst>
          </p:cNvPr>
          <p:cNvSpPr txBox="1"/>
          <p:nvPr/>
        </p:nvSpPr>
        <p:spPr>
          <a:xfrm>
            <a:off x="7828233" y="370592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BDF4DF1-99B5-0870-8DB3-6DB007FA4E82}"/>
              </a:ext>
            </a:extLst>
          </p:cNvPr>
          <p:cNvSpPr txBox="1"/>
          <p:nvPr/>
        </p:nvSpPr>
        <p:spPr>
          <a:xfrm>
            <a:off x="7790396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754C208-911A-66CE-F9C4-E24CE32F49B7}"/>
              </a:ext>
            </a:extLst>
          </p:cNvPr>
          <p:cNvSpPr txBox="1"/>
          <p:nvPr/>
        </p:nvSpPr>
        <p:spPr>
          <a:xfrm>
            <a:off x="5836637" y="3395614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DD4D577-3C70-95B2-5B53-FA38FD439E09}"/>
              </a:ext>
            </a:extLst>
          </p:cNvPr>
          <p:cNvSpPr/>
          <p:nvPr/>
        </p:nvSpPr>
        <p:spPr>
          <a:xfrm>
            <a:off x="-1006436" y="-618170"/>
            <a:ext cx="7991505" cy="2193343"/>
          </a:xfrm>
          <a:prstGeom prst="roundRect">
            <a:avLst>
              <a:gd name="adj" fmla="val 114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149FD3-D863-1F8C-093B-B2555AE78285}"/>
              </a:ext>
            </a:extLst>
          </p:cNvPr>
          <p:cNvSpPr txBox="1"/>
          <p:nvPr/>
        </p:nvSpPr>
        <p:spPr>
          <a:xfrm>
            <a:off x="3301285" y="379677"/>
            <a:ext cx="3463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0" dirty="0"/>
              <a:t>Principais temas abordados</a:t>
            </a:r>
          </a:p>
        </p:txBody>
      </p:sp>
      <p:pic>
        <p:nvPicPr>
          <p:cNvPr id="8" name="Google Shape;267;p38">
            <a:extLst>
              <a:ext uri="{FF2B5EF4-FFF2-40B4-BE49-F238E27FC236}">
                <a16:creationId xmlns:a16="http://schemas.microsoft.com/office/drawing/2014/main" id="{2F4272F9-8E94-7709-FF04-69044A265C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341" t="5919" r="48190" b="15592"/>
          <a:stretch/>
        </p:blipFill>
        <p:spPr>
          <a:xfrm flipH="1">
            <a:off x="0" y="0"/>
            <a:ext cx="483949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5C6734A-3070-42D2-7F35-DFF4758B2579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" descr="Imagem">
            <a:extLst>
              <a:ext uri="{FF2B5EF4-FFF2-40B4-BE49-F238E27FC236}">
                <a16:creationId xmlns:a16="http://schemas.microsoft.com/office/drawing/2014/main" id="{406F0BA4-8482-B1AF-E535-A67C5100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20978" y="4910012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7EBCF8F-0976-8027-47F2-F21A6CE8E9CE}"/>
              </a:ext>
            </a:extLst>
          </p:cNvPr>
          <p:cNvSpPr txBox="1"/>
          <p:nvPr/>
        </p:nvSpPr>
        <p:spPr>
          <a:xfrm>
            <a:off x="7182002" y="2390266"/>
            <a:ext cx="169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Qualidade, Saúde, Segurança e Meio Ambiente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8A4C4B-EC9A-9FFC-4EC9-911C75E35A33}"/>
              </a:ext>
            </a:extLst>
          </p:cNvPr>
          <p:cNvSpPr txBox="1"/>
          <p:nvPr/>
        </p:nvSpPr>
        <p:spPr>
          <a:xfrm>
            <a:off x="5269023" y="3941925"/>
            <a:ext cx="1630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Sustentabilidade e Sistemas de Gestão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625A05-CAE7-F3C2-8F1E-2AD4054EACB6}"/>
              </a:ext>
            </a:extLst>
          </p:cNvPr>
          <p:cNvSpPr txBox="1"/>
          <p:nvPr/>
        </p:nvSpPr>
        <p:spPr>
          <a:xfrm>
            <a:off x="7188129" y="3941925"/>
            <a:ext cx="1687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Política de Consequências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8A1D749-50AB-6F5D-25F0-8404AC6B6E67}"/>
              </a:ext>
            </a:extLst>
          </p:cNvPr>
          <p:cNvSpPr txBox="1"/>
          <p:nvPr/>
        </p:nvSpPr>
        <p:spPr>
          <a:xfrm>
            <a:off x="7174111" y="927340"/>
            <a:ext cx="1690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2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Integridade, Respeito e Ética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1A40555-43CB-A01D-3832-70EAE753B086}"/>
              </a:ext>
            </a:extLst>
          </p:cNvPr>
          <p:cNvSpPr txBox="1"/>
          <p:nvPr/>
        </p:nvSpPr>
        <p:spPr>
          <a:xfrm>
            <a:off x="5824967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783E62-A85F-028E-6B3E-3253155A6889}"/>
              </a:ext>
            </a:extLst>
          </p:cNvPr>
          <p:cNvSpPr txBox="1"/>
          <p:nvPr/>
        </p:nvSpPr>
        <p:spPr>
          <a:xfrm>
            <a:off x="5218693" y="2390266"/>
            <a:ext cx="168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Responsabilidade Social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0D945AB-2241-DD02-CF28-B1481C8899CC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200254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22" grpId="0" animBg="1"/>
      <p:bldP spid="23" grpId="0" animBg="1"/>
      <p:bldP spid="28" grpId="0" animBg="1"/>
      <p:bldP spid="29" grpId="0"/>
      <p:bldP spid="24" grpId="0"/>
      <p:bldP spid="26" grpId="0"/>
      <p:bldP spid="27" grpId="0"/>
      <p:bldP spid="16" grpId="0"/>
      <p:bldP spid="18" grpId="0"/>
      <p:bldP spid="34" grpId="0"/>
      <p:bldP spid="35" grpId="0"/>
      <p:bldP spid="25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>
            <a:extLst>
              <a:ext uri="{FF2B5EF4-FFF2-40B4-BE49-F238E27FC236}">
                <a16:creationId xmlns:a16="http://schemas.microsoft.com/office/drawing/2014/main" id="{F7FB8E73-14CE-D7D8-5092-882B9454EC26}"/>
              </a:ext>
            </a:extLst>
          </p:cNvPr>
          <p:cNvSpPr txBox="1">
            <a:spLocks/>
          </p:cNvSpPr>
          <p:nvPr/>
        </p:nvSpPr>
        <p:spPr>
          <a:xfrm>
            <a:off x="-423961" y="-101416"/>
            <a:ext cx="9718948" cy="2879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r">
              <a:lnSpc>
                <a:spcPts val="8000"/>
              </a:lnSpc>
              <a:defRPr sz="8000" b="1" i="0" spc="-150">
                <a:solidFill>
                  <a:srgbClr val="F3F8FF"/>
                </a:solidFill>
              </a:defRPr>
            </a:lvl1pPr>
          </a:lstStyle>
          <a:p>
            <a:pPr>
              <a:lnSpc>
                <a:spcPts val="7100"/>
              </a:lnSpc>
            </a:pPr>
            <a:r>
              <a:rPr lang="pt-BR" dirty="0"/>
              <a:t>Sustentabilidade e Sistemas de Gestão</a:t>
            </a:r>
          </a:p>
        </p:txBody>
      </p:sp>
      <p:sp>
        <p:nvSpPr>
          <p:cNvPr id="16" name="Google Shape;1978;p46">
            <a:extLst>
              <a:ext uri="{FF2B5EF4-FFF2-40B4-BE49-F238E27FC236}">
                <a16:creationId xmlns:a16="http://schemas.microsoft.com/office/drawing/2014/main" id="{1013F124-F6C5-8C0A-4E8F-19B2E7A7C89E}"/>
              </a:ext>
            </a:extLst>
          </p:cNvPr>
          <p:cNvSpPr txBox="1">
            <a:spLocks/>
          </p:cNvSpPr>
          <p:nvPr/>
        </p:nvSpPr>
        <p:spPr>
          <a:xfrm>
            <a:off x="222132" y="2518809"/>
            <a:ext cx="1692000" cy="2160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Fornecedores devem comunicar e praticar os princípios de </a:t>
            </a:r>
            <a:r>
              <a:rPr lang="pt-BR" sz="1000" b="1" i="0" dirty="0">
                <a:solidFill>
                  <a:schemeClr val="accent1"/>
                </a:solidFill>
                <a:latin typeface="+mj-lt"/>
                <a:ea typeface="Fira Sans"/>
                <a:cs typeface="Sora Light" pitchFamily="2" charset="0"/>
                <a:sym typeface="Fira Sans"/>
              </a:rPr>
              <a:t>sustentabilidade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, considerando o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ESG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 em suas operações, buscando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práticas responsáveis 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e participando em organizações de apoio à sustentabilidade.</a:t>
            </a:r>
            <a:endParaRPr lang="en-US" sz="1000" i="0" dirty="0">
              <a:latin typeface="+mj-lt"/>
              <a:ea typeface="Fira Sans"/>
              <a:cs typeface="Sora Light" pitchFamily="2" charset="0"/>
              <a:sym typeface="Fira Sans"/>
            </a:endParaRPr>
          </a:p>
        </p:txBody>
      </p:sp>
      <p:sp>
        <p:nvSpPr>
          <p:cNvPr id="68" name="Google Shape;1978;p46">
            <a:extLst>
              <a:ext uri="{FF2B5EF4-FFF2-40B4-BE49-F238E27FC236}">
                <a16:creationId xmlns:a16="http://schemas.microsoft.com/office/drawing/2014/main" id="{A5D89E40-A692-24B6-C0A2-4E240F850A51}"/>
              </a:ext>
            </a:extLst>
          </p:cNvPr>
          <p:cNvSpPr txBox="1">
            <a:spLocks/>
          </p:cNvSpPr>
          <p:nvPr/>
        </p:nvSpPr>
        <p:spPr>
          <a:xfrm>
            <a:off x="1979761" y="2518809"/>
            <a:ext cx="1692000" cy="2160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A Acelen irá monitorar o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desempenho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 dos Fornecedores para fortalecer a relação, esperando que eles implementem programas conectados à </a:t>
            </a:r>
            <a:r>
              <a:rPr lang="pt-BR" sz="1000" b="1" i="0" dirty="0">
                <a:solidFill>
                  <a:schemeClr val="accent1"/>
                </a:solidFill>
                <a:latin typeface="+mj-lt"/>
                <a:ea typeface="Fira Sans"/>
                <a:cs typeface="Sora Light" pitchFamily="2" charset="0"/>
                <a:sym typeface="Fira Sans"/>
              </a:rPr>
              <a:t>qualidade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 e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sustentabilidade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, alinhados aos objetivos estratégicos da empresa.</a:t>
            </a:r>
            <a:endParaRPr lang="en-US" sz="1000" i="0" dirty="0">
              <a:latin typeface="+mj-lt"/>
              <a:ea typeface="Fira Sans"/>
              <a:cs typeface="Sora Light" pitchFamily="2" charset="0"/>
              <a:sym typeface="Fira Sans"/>
            </a:endParaRPr>
          </a:p>
        </p:txBody>
      </p:sp>
      <p:sp>
        <p:nvSpPr>
          <p:cNvPr id="69" name="Google Shape;1978;p46">
            <a:extLst>
              <a:ext uri="{FF2B5EF4-FFF2-40B4-BE49-F238E27FC236}">
                <a16:creationId xmlns:a16="http://schemas.microsoft.com/office/drawing/2014/main" id="{8D74C653-583B-D8CB-27AA-73547452998C}"/>
              </a:ext>
            </a:extLst>
          </p:cNvPr>
          <p:cNvSpPr txBox="1">
            <a:spLocks/>
          </p:cNvSpPr>
          <p:nvPr/>
        </p:nvSpPr>
        <p:spPr>
          <a:xfrm>
            <a:off x="3737390" y="2518809"/>
            <a:ext cx="1692000" cy="2160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Fornecedores devem oferecer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treinamentos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 para suas equipes, garantindo que tenham </a:t>
            </a:r>
            <a:r>
              <a:rPr lang="pt-BR" sz="1000" b="1" i="0" dirty="0">
                <a:solidFill>
                  <a:schemeClr val="accent1"/>
                </a:solidFill>
                <a:latin typeface="+mj-lt"/>
                <a:ea typeface="Fira Sans"/>
                <a:cs typeface="Sora Light" pitchFamily="2" charset="0"/>
                <a:sym typeface="Fira Sans"/>
              </a:rPr>
              <a:t>conhecimentos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 e habilidades adequadas, incluindo sustentabilidade em seus processos e atividades. Reciclagens periódicas e análise de riscos devem ser realizadas.</a:t>
            </a:r>
            <a:endParaRPr lang="en-US" sz="1000" i="0" dirty="0">
              <a:latin typeface="+mj-lt"/>
              <a:ea typeface="Fira Sans"/>
              <a:cs typeface="Sora Light" pitchFamily="2" charset="0"/>
              <a:sym typeface="Fira Sans"/>
            </a:endParaRPr>
          </a:p>
        </p:txBody>
      </p:sp>
      <p:sp>
        <p:nvSpPr>
          <p:cNvPr id="70" name="Google Shape;1978;p46">
            <a:extLst>
              <a:ext uri="{FF2B5EF4-FFF2-40B4-BE49-F238E27FC236}">
                <a16:creationId xmlns:a16="http://schemas.microsoft.com/office/drawing/2014/main" id="{8F250B77-0A51-125D-21D1-50EECB8F76C4}"/>
              </a:ext>
            </a:extLst>
          </p:cNvPr>
          <p:cNvSpPr txBox="1">
            <a:spLocks/>
          </p:cNvSpPr>
          <p:nvPr/>
        </p:nvSpPr>
        <p:spPr>
          <a:xfrm>
            <a:off x="5495019" y="2518809"/>
            <a:ext cx="1692000" cy="2160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Fornecedores devem identificar e avaliar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riscos operacionais 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e reputacionais, tendo um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plano de contingência 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para assegurar a </a:t>
            </a:r>
            <a:r>
              <a:rPr lang="pt-BR" sz="1000" b="1" i="0" dirty="0">
                <a:solidFill>
                  <a:schemeClr val="accent1"/>
                </a:solidFill>
                <a:latin typeface="+mj-lt"/>
                <a:ea typeface="Fira Sans"/>
                <a:cs typeface="Sora Light" pitchFamily="2" charset="0"/>
                <a:sym typeface="Fira Sans"/>
              </a:rPr>
              <a:t>continuidade operacional 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e reduzir impactos negativos.</a:t>
            </a:r>
            <a:endParaRPr lang="en-US" sz="1000" i="0" dirty="0">
              <a:latin typeface="+mj-lt"/>
              <a:ea typeface="Fira Sans"/>
              <a:cs typeface="Sora Light" pitchFamily="2" charset="0"/>
              <a:sym typeface="Fira Sans"/>
            </a:endParaRPr>
          </a:p>
        </p:txBody>
      </p:sp>
      <p:sp>
        <p:nvSpPr>
          <p:cNvPr id="73" name="Google Shape;1978;p46">
            <a:extLst>
              <a:ext uri="{FF2B5EF4-FFF2-40B4-BE49-F238E27FC236}">
                <a16:creationId xmlns:a16="http://schemas.microsoft.com/office/drawing/2014/main" id="{C83B63DF-EEDB-F8DF-8DFB-92C583574790}"/>
              </a:ext>
            </a:extLst>
          </p:cNvPr>
          <p:cNvSpPr txBox="1">
            <a:spLocks/>
          </p:cNvSpPr>
          <p:nvPr/>
        </p:nvSpPr>
        <p:spPr>
          <a:xfrm>
            <a:off x="7252650" y="2518809"/>
            <a:ext cx="1692000" cy="2160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Fornecedores devem estabelecer um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sistema de </a:t>
            </a:r>
            <a:r>
              <a:rPr lang="pt-BR" sz="1000" b="1" i="0" dirty="0">
                <a:solidFill>
                  <a:schemeClr val="accent1"/>
                </a:solidFill>
                <a:latin typeface="+mj-lt"/>
                <a:ea typeface="Fira Sans"/>
                <a:cs typeface="Sora Light" pitchFamily="2" charset="0"/>
                <a:sym typeface="Fira Sans"/>
              </a:rPr>
              <a:t>documentação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 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adequado, atendendo às normas de gestão aplicáveis, com informações claras, precisas e armazenadas de forma </a:t>
            </a:r>
            <a:r>
              <a:rPr lang="pt-BR" sz="1000" b="1" i="0" dirty="0">
                <a:latin typeface="+mj-lt"/>
                <a:ea typeface="Fira Sans"/>
                <a:cs typeface="Sora Light" pitchFamily="2" charset="0"/>
                <a:sym typeface="Fira Sans"/>
              </a:rPr>
              <a:t>segura</a:t>
            </a:r>
            <a:r>
              <a:rPr lang="pt-BR" sz="1000" i="0" dirty="0">
                <a:latin typeface="+mj-lt"/>
                <a:ea typeface="Fira Sans"/>
                <a:cs typeface="Sora Light" pitchFamily="2" charset="0"/>
                <a:sym typeface="Fira Sans"/>
              </a:rPr>
              <a:t>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4BA08C0-9BF0-9F0B-5DB3-69F5CEB29F8E}"/>
              </a:ext>
            </a:extLst>
          </p:cNvPr>
          <p:cNvSpPr/>
          <p:nvPr/>
        </p:nvSpPr>
        <p:spPr>
          <a:xfrm>
            <a:off x="143692" y="2130308"/>
            <a:ext cx="8856616" cy="2601615"/>
          </a:xfrm>
          <a:prstGeom prst="roundRect">
            <a:avLst>
              <a:gd name="adj" fmla="val 10005"/>
            </a:avLst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0E58FDA7-E97C-9FC2-3AAB-2123AB04F2AB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7" name="Imagem" descr="Imagem">
            <a:extLst>
              <a:ext uri="{FF2B5EF4-FFF2-40B4-BE49-F238E27FC236}">
                <a16:creationId xmlns:a16="http://schemas.microsoft.com/office/drawing/2014/main" id="{8F9A2F99-642C-F3C3-73DF-D18A8F2B2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978" y="4910012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627B6A5-6C6F-C98D-25BC-F1DF53ED04CC}"/>
              </a:ext>
            </a:extLst>
          </p:cNvPr>
          <p:cNvGrpSpPr/>
          <p:nvPr/>
        </p:nvGrpSpPr>
        <p:grpSpPr>
          <a:xfrm>
            <a:off x="4220953" y="1646987"/>
            <a:ext cx="724874" cy="874170"/>
            <a:chOff x="4220953" y="1646987"/>
            <a:chExt cx="724874" cy="874170"/>
          </a:xfrm>
        </p:grpSpPr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5C2FC924-E64F-2889-3140-4A859CF08FE5}"/>
                </a:ext>
              </a:extLst>
            </p:cNvPr>
            <p:cNvSpPr/>
            <p:nvPr/>
          </p:nvSpPr>
          <p:spPr>
            <a:xfrm rot="10800000">
              <a:off x="4220953" y="1646987"/>
              <a:ext cx="724874" cy="874170"/>
            </a:xfrm>
            <a:custGeom>
              <a:avLst/>
              <a:gdLst>
                <a:gd name="connsiteX0" fmla="*/ 426829 w 853658"/>
                <a:gd name="connsiteY0" fmla="*/ 1029479 h 1029479"/>
                <a:gd name="connsiteX1" fmla="*/ 0 w 853658"/>
                <a:gd name="connsiteY1" fmla="*/ 602650 h 1029479"/>
                <a:gd name="connsiteX2" fmla="*/ 260688 w 853658"/>
                <a:gd name="connsiteY2" fmla="*/ 209363 h 1029479"/>
                <a:gd name="connsiteX3" fmla="*/ 328288 w 853658"/>
                <a:gd name="connsiteY3" fmla="*/ 188379 h 1029479"/>
                <a:gd name="connsiteX4" fmla="*/ 321443 w 853658"/>
                <a:gd name="connsiteY4" fmla="*/ 188379 h 1029479"/>
                <a:gd name="connsiteX5" fmla="*/ 430703 w 853658"/>
                <a:gd name="connsiteY5" fmla="*/ 0 h 1029479"/>
                <a:gd name="connsiteX6" fmla="*/ 539963 w 853658"/>
                <a:gd name="connsiteY6" fmla="*/ 188379 h 1029479"/>
                <a:gd name="connsiteX7" fmla="*/ 525370 w 853658"/>
                <a:gd name="connsiteY7" fmla="*/ 188379 h 1029479"/>
                <a:gd name="connsiteX8" fmla="*/ 592970 w 853658"/>
                <a:gd name="connsiteY8" fmla="*/ 209363 h 1029479"/>
                <a:gd name="connsiteX9" fmla="*/ 853658 w 853658"/>
                <a:gd name="connsiteY9" fmla="*/ 602650 h 1029479"/>
                <a:gd name="connsiteX10" fmla="*/ 426829 w 853658"/>
                <a:gd name="connsiteY10" fmla="*/ 1029479 h 102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3658" h="1029479">
                  <a:moveTo>
                    <a:pt x="426829" y="1029479"/>
                  </a:moveTo>
                  <a:cubicBezTo>
                    <a:pt x="191098" y="1029479"/>
                    <a:pt x="0" y="838381"/>
                    <a:pt x="0" y="602650"/>
                  </a:cubicBezTo>
                  <a:cubicBezTo>
                    <a:pt x="0" y="425852"/>
                    <a:pt x="107493" y="274160"/>
                    <a:pt x="260688" y="209363"/>
                  </a:cubicBezTo>
                  <a:lnTo>
                    <a:pt x="328288" y="188379"/>
                  </a:lnTo>
                  <a:lnTo>
                    <a:pt x="321443" y="188379"/>
                  </a:lnTo>
                  <a:lnTo>
                    <a:pt x="430703" y="0"/>
                  </a:lnTo>
                  <a:lnTo>
                    <a:pt x="539963" y="188379"/>
                  </a:lnTo>
                  <a:lnTo>
                    <a:pt x="525370" y="188379"/>
                  </a:lnTo>
                  <a:lnTo>
                    <a:pt x="592970" y="209363"/>
                  </a:lnTo>
                  <a:cubicBezTo>
                    <a:pt x="746165" y="274160"/>
                    <a:pt x="853658" y="425852"/>
                    <a:pt x="853658" y="602650"/>
                  </a:cubicBezTo>
                  <a:cubicBezTo>
                    <a:pt x="853658" y="838381"/>
                    <a:pt x="662560" y="1029479"/>
                    <a:pt x="426829" y="102947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pic>
          <p:nvPicPr>
            <p:cNvPr id="2" name="Gráfico 1">
              <a:extLst>
                <a:ext uri="{FF2B5EF4-FFF2-40B4-BE49-F238E27FC236}">
                  <a16:creationId xmlns:a16="http://schemas.microsoft.com/office/drawing/2014/main" id="{0608F74F-B6C7-EF94-2A6A-4CACA0B31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396" y="1898386"/>
              <a:ext cx="441988" cy="243094"/>
            </a:xfrm>
            <a:prstGeom prst="rect">
              <a:avLst/>
            </a:prstGeom>
          </p:spPr>
        </p:pic>
      </p:grpSp>
      <p:sp>
        <p:nvSpPr>
          <p:cNvPr id="74" name="Google Shape;1991;p46">
            <a:extLst>
              <a:ext uri="{FF2B5EF4-FFF2-40B4-BE49-F238E27FC236}">
                <a16:creationId xmlns:a16="http://schemas.microsoft.com/office/drawing/2014/main" id="{76885F23-E059-72AC-FE29-D35EB1ACECAB}"/>
              </a:ext>
            </a:extLst>
          </p:cNvPr>
          <p:cNvSpPr/>
          <p:nvPr/>
        </p:nvSpPr>
        <p:spPr>
          <a:xfrm rot="10800000" flipH="1">
            <a:off x="3626117" y="2032176"/>
            <a:ext cx="129735" cy="196905"/>
          </a:xfrm>
          <a:custGeom>
            <a:avLst/>
            <a:gdLst/>
            <a:ahLst/>
            <a:cxnLst/>
            <a:rect l="l" t="t" r="r" b="b"/>
            <a:pathLst>
              <a:path w="4509" h="6353" extrusionOk="0">
                <a:moveTo>
                  <a:pt x="772" y="1"/>
                </a:moveTo>
                <a:lnTo>
                  <a:pt x="324" y="51"/>
                </a:lnTo>
                <a:lnTo>
                  <a:pt x="0" y="375"/>
                </a:lnTo>
                <a:lnTo>
                  <a:pt x="25" y="798"/>
                </a:lnTo>
                <a:lnTo>
                  <a:pt x="224" y="997"/>
                </a:lnTo>
                <a:lnTo>
                  <a:pt x="2909" y="3292"/>
                </a:lnTo>
                <a:lnTo>
                  <a:pt x="2909" y="3292"/>
                </a:lnTo>
                <a:lnTo>
                  <a:pt x="299" y="5157"/>
                </a:lnTo>
                <a:lnTo>
                  <a:pt x="100" y="5356"/>
                </a:lnTo>
                <a:lnTo>
                  <a:pt x="25" y="5829"/>
                </a:lnTo>
                <a:lnTo>
                  <a:pt x="274" y="6228"/>
                </a:lnTo>
                <a:lnTo>
                  <a:pt x="697" y="6352"/>
                </a:lnTo>
                <a:lnTo>
                  <a:pt x="922" y="6228"/>
                </a:lnTo>
                <a:lnTo>
                  <a:pt x="4209" y="3861"/>
                </a:lnTo>
                <a:lnTo>
                  <a:pt x="4408" y="3712"/>
                </a:lnTo>
                <a:lnTo>
                  <a:pt x="4508" y="3239"/>
                </a:lnTo>
                <a:lnTo>
                  <a:pt x="4408" y="2990"/>
                </a:lnTo>
                <a:lnTo>
                  <a:pt x="4359" y="2940"/>
                </a:lnTo>
                <a:lnTo>
                  <a:pt x="4334" y="2865"/>
                </a:lnTo>
                <a:lnTo>
                  <a:pt x="996" y="125"/>
                </a:lnTo>
                <a:lnTo>
                  <a:pt x="772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tx1"/>
              </a:solidFill>
            </a:endParaRPr>
          </a:p>
        </p:txBody>
      </p:sp>
      <p:sp>
        <p:nvSpPr>
          <p:cNvPr id="76" name="Google Shape;1991;p46">
            <a:extLst>
              <a:ext uri="{FF2B5EF4-FFF2-40B4-BE49-F238E27FC236}">
                <a16:creationId xmlns:a16="http://schemas.microsoft.com/office/drawing/2014/main" id="{151C6DA9-C309-3E7A-90D3-EF95BA97BB77}"/>
              </a:ext>
            </a:extLst>
          </p:cNvPr>
          <p:cNvSpPr/>
          <p:nvPr/>
        </p:nvSpPr>
        <p:spPr>
          <a:xfrm rot="10800000" flipH="1">
            <a:off x="1868486" y="2035028"/>
            <a:ext cx="129735" cy="196905"/>
          </a:xfrm>
          <a:custGeom>
            <a:avLst/>
            <a:gdLst/>
            <a:ahLst/>
            <a:cxnLst/>
            <a:rect l="l" t="t" r="r" b="b"/>
            <a:pathLst>
              <a:path w="4509" h="6353" extrusionOk="0">
                <a:moveTo>
                  <a:pt x="772" y="1"/>
                </a:moveTo>
                <a:lnTo>
                  <a:pt x="324" y="51"/>
                </a:lnTo>
                <a:lnTo>
                  <a:pt x="0" y="375"/>
                </a:lnTo>
                <a:lnTo>
                  <a:pt x="25" y="798"/>
                </a:lnTo>
                <a:lnTo>
                  <a:pt x="224" y="997"/>
                </a:lnTo>
                <a:lnTo>
                  <a:pt x="2909" y="3292"/>
                </a:lnTo>
                <a:lnTo>
                  <a:pt x="2909" y="3292"/>
                </a:lnTo>
                <a:lnTo>
                  <a:pt x="299" y="5157"/>
                </a:lnTo>
                <a:lnTo>
                  <a:pt x="100" y="5356"/>
                </a:lnTo>
                <a:lnTo>
                  <a:pt x="25" y="5829"/>
                </a:lnTo>
                <a:lnTo>
                  <a:pt x="274" y="6228"/>
                </a:lnTo>
                <a:lnTo>
                  <a:pt x="697" y="6352"/>
                </a:lnTo>
                <a:lnTo>
                  <a:pt x="922" y="6228"/>
                </a:lnTo>
                <a:lnTo>
                  <a:pt x="4209" y="3861"/>
                </a:lnTo>
                <a:lnTo>
                  <a:pt x="4408" y="3712"/>
                </a:lnTo>
                <a:lnTo>
                  <a:pt x="4508" y="3239"/>
                </a:lnTo>
                <a:lnTo>
                  <a:pt x="4408" y="2990"/>
                </a:lnTo>
                <a:lnTo>
                  <a:pt x="4359" y="2940"/>
                </a:lnTo>
                <a:lnTo>
                  <a:pt x="4334" y="2865"/>
                </a:lnTo>
                <a:lnTo>
                  <a:pt x="996" y="125"/>
                </a:lnTo>
                <a:lnTo>
                  <a:pt x="772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tx1"/>
              </a:solidFill>
            </a:endParaRPr>
          </a:p>
        </p:txBody>
      </p:sp>
      <p:sp>
        <p:nvSpPr>
          <p:cNvPr id="78" name="Google Shape;1991;p46">
            <a:extLst>
              <a:ext uri="{FF2B5EF4-FFF2-40B4-BE49-F238E27FC236}">
                <a16:creationId xmlns:a16="http://schemas.microsoft.com/office/drawing/2014/main" id="{1D38971A-BD30-55C3-037A-8A1675FE9F66}"/>
              </a:ext>
            </a:extLst>
          </p:cNvPr>
          <p:cNvSpPr/>
          <p:nvPr/>
        </p:nvSpPr>
        <p:spPr>
          <a:xfrm rot="10800000" flipH="1">
            <a:off x="7116034" y="2035080"/>
            <a:ext cx="129735" cy="196905"/>
          </a:xfrm>
          <a:custGeom>
            <a:avLst/>
            <a:gdLst/>
            <a:ahLst/>
            <a:cxnLst/>
            <a:rect l="l" t="t" r="r" b="b"/>
            <a:pathLst>
              <a:path w="4509" h="6353" extrusionOk="0">
                <a:moveTo>
                  <a:pt x="772" y="1"/>
                </a:moveTo>
                <a:lnTo>
                  <a:pt x="324" y="51"/>
                </a:lnTo>
                <a:lnTo>
                  <a:pt x="0" y="375"/>
                </a:lnTo>
                <a:lnTo>
                  <a:pt x="25" y="798"/>
                </a:lnTo>
                <a:lnTo>
                  <a:pt x="224" y="997"/>
                </a:lnTo>
                <a:lnTo>
                  <a:pt x="2909" y="3292"/>
                </a:lnTo>
                <a:lnTo>
                  <a:pt x="2909" y="3292"/>
                </a:lnTo>
                <a:lnTo>
                  <a:pt x="299" y="5157"/>
                </a:lnTo>
                <a:lnTo>
                  <a:pt x="100" y="5356"/>
                </a:lnTo>
                <a:lnTo>
                  <a:pt x="25" y="5829"/>
                </a:lnTo>
                <a:lnTo>
                  <a:pt x="274" y="6228"/>
                </a:lnTo>
                <a:lnTo>
                  <a:pt x="697" y="6352"/>
                </a:lnTo>
                <a:lnTo>
                  <a:pt x="922" y="6228"/>
                </a:lnTo>
                <a:lnTo>
                  <a:pt x="4209" y="3861"/>
                </a:lnTo>
                <a:lnTo>
                  <a:pt x="4408" y="3712"/>
                </a:lnTo>
                <a:lnTo>
                  <a:pt x="4508" y="3239"/>
                </a:lnTo>
                <a:lnTo>
                  <a:pt x="4408" y="2990"/>
                </a:lnTo>
                <a:lnTo>
                  <a:pt x="4359" y="2940"/>
                </a:lnTo>
                <a:lnTo>
                  <a:pt x="4334" y="2865"/>
                </a:lnTo>
                <a:lnTo>
                  <a:pt x="996" y="125"/>
                </a:lnTo>
                <a:lnTo>
                  <a:pt x="772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tx1"/>
              </a:solidFill>
            </a:endParaRPr>
          </a:p>
        </p:txBody>
      </p:sp>
      <p:sp>
        <p:nvSpPr>
          <p:cNvPr id="79" name="Google Shape;1991;p46">
            <a:extLst>
              <a:ext uri="{FF2B5EF4-FFF2-40B4-BE49-F238E27FC236}">
                <a16:creationId xmlns:a16="http://schemas.microsoft.com/office/drawing/2014/main" id="{EE922A5B-9EA4-303F-EB78-A9F70964214E}"/>
              </a:ext>
            </a:extLst>
          </p:cNvPr>
          <p:cNvSpPr/>
          <p:nvPr/>
        </p:nvSpPr>
        <p:spPr>
          <a:xfrm rot="10800000" flipH="1">
            <a:off x="5358403" y="2037932"/>
            <a:ext cx="129735" cy="196905"/>
          </a:xfrm>
          <a:custGeom>
            <a:avLst/>
            <a:gdLst/>
            <a:ahLst/>
            <a:cxnLst/>
            <a:rect l="l" t="t" r="r" b="b"/>
            <a:pathLst>
              <a:path w="4509" h="6353" extrusionOk="0">
                <a:moveTo>
                  <a:pt x="772" y="1"/>
                </a:moveTo>
                <a:lnTo>
                  <a:pt x="324" y="51"/>
                </a:lnTo>
                <a:lnTo>
                  <a:pt x="0" y="375"/>
                </a:lnTo>
                <a:lnTo>
                  <a:pt x="25" y="798"/>
                </a:lnTo>
                <a:lnTo>
                  <a:pt x="224" y="997"/>
                </a:lnTo>
                <a:lnTo>
                  <a:pt x="2909" y="3292"/>
                </a:lnTo>
                <a:lnTo>
                  <a:pt x="2909" y="3292"/>
                </a:lnTo>
                <a:lnTo>
                  <a:pt x="299" y="5157"/>
                </a:lnTo>
                <a:lnTo>
                  <a:pt x="100" y="5356"/>
                </a:lnTo>
                <a:lnTo>
                  <a:pt x="25" y="5829"/>
                </a:lnTo>
                <a:lnTo>
                  <a:pt x="274" y="6228"/>
                </a:lnTo>
                <a:lnTo>
                  <a:pt x="697" y="6352"/>
                </a:lnTo>
                <a:lnTo>
                  <a:pt x="922" y="6228"/>
                </a:lnTo>
                <a:lnTo>
                  <a:pt x="4209" y="3861"/>
                </a:lnTo>
                <a:lnTo>
                  <a:pt x="4408" y="3712"/>
                </a:lnTo>
                <a:lnTo>
                  <a:pt x="4508" y="3239"/>
                </a:lnTo>
                <a:lnTo>
                  <a:pt x="4408" y="2990"/>
                </a:lnTo>
                <a:lnTo>
                  <a:pt x="4359" y="2940"/>
                </a:lnTo>
                <a:lnTo>
                  <a:pt x="4334" y="2865"/>
                </a:lnTo>
                <a:lnTo>
                  <a:pt x="996" y="125"/>
                </a:lnTo>
                <a:lnTo>
                  <a:pt x="772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tx1"/>
              </a:solidFill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72093386-9869-C608-B526-AE5B643F7CB9}"/>
              </a:ext>
            </a:extLst>
          </p:cNvPr>
          <p:cNvGrpSpPr/>
          <p:nvPr/>
        </p:nvGrpSpPr>
        <p:grpSpPr>
          <a:xfrm>
            <a:off x="705695" y="1646987"/>
            <a:ext cx="724874" cy="874170"/>
            <a:chOff x="705695" y="1646987"/>
            <a:chExt cx="724874" cy="874170"/>
          </a:xfrm>
        </p:grpSpPr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3F05753C-21B4-D2F4-118B-4837B38BC48A}"/>
                </a:ext>
              </a:extLst>
            </p:cNvPr>
            <p:cNvSpPr/>
            <p:nvPr/>
          </p:nvSpPr>
          <p:spPr>
            <a:xfrm rot="10800000">
              <a:off x="705695" y="1646987"/>
              <a:ext cx="724874" cy="874170"/>
            </a:xfrm>
            <a:custGeom>
              <a:avLst/>
              <a:gdLst>
                <a:gd name="connsiteX0" fmla="*/ 426829 w 853658"/>
                <a:gd name="connsiteY0" fmla="*/ 1029479 h 1029479"/>
                <a:gd name="connsiteX1" fmla="*/ 0 w 853658"/>
                <a:gd name="connsiteY1" fmla="*/ 602650 h 1029479"/>
                <a:gd name="connsiteX2" fmla="*/ 260688 w 853658"/>
                <a:gd name="connsiteY2" fmla="*/ 209363 h 1029479"/>
                <a:gd name="connsiteX3" fmla="*/ 328288 w 853658"/>
                <a:gd name="connsiteY3" fmla="*/ 188379 h 1029479"/>
                <a:gd name="connsiteX4" fmla="*/ 321443 w 853658"/>
                <a:gd name="connsiteY4" fmla="*/ 188379 h 1029479"/>
                <a:gd name="connsiteX5" fmla="*/ 430703 w 853658"/>
                <a:gd name="connsiteY5" fmla="*/ 0 h 1029479"/>
                <a:gd name="connsiteX6" fmla="*/ 539963 w 853658"/>
                <a:gd name="connsiteY6" fmla="*/ 188379 h 1029479"/>
                <a:gd name="connsiteX7" fmla="*/ 525370 w 853658"/>
                <a:gd name="connsiteY7" fmla="*/ 188379 h 1029479"/>
                <a:gd name="connsiteX8" fmla="*/ 592970 w 853658"/>
                <a:gd name="connsiteY8" fmla="*/ 209363 h 1029479"/>
                <a:gd name="connsiteX9" fmla="*/ 853658 w 853658"/>
                <a:gd name="connsiteY9" fmla="*/ 602650 h 1029479"/>
                <a:gd name="connsiteX10" fmla="*/ 426829 w 853658"/>
                <a:gd name="connsiteY10" fmla="*/ 1029479 h 102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3658" h="1029479">
                  <a:moveTo>
                    <a:pt x="426829" y="1029479"/>
                  </a:moveTo>
                  <a:cubicBezTo>
                    <a:pt x="191098" y="1029479"/>
                    <a:pt x="0" y="838381"/>
                    <a:pt x="0" y="602650"/>
                  </a:cubicBezTo>
                  <a:cubicBezTo>
                    <a:pt x="0" y="425852"/>
                    <a:pt x="107493" y="274160"/>
                    <a:pt x="260688" y="209363"/>
                  </a:cubicBezTo>
                  <a:lnTo>
                    <a:pt x="328288" y="188379"/>
                  </a:lnTo>
                  <a:lnTo>
                    <a:pt x="321443" y="188379"/>
                  </a:lnTo>
                  <a:lnTo>
                    <a:pt x="430703" y="0"/>
                  </a:lnTo>
                  <a:lnTo>
                    <a:pt x="539963" y="188379"/>
                  </a:lnTo>
                  <a:lnTo>
                    <a:pt x="525370" y="188379"/>
                  </a:lnTo>
                  <a:lnTo>
                    <a:pt x="592970" y="209363"/>
                  </a:lnTo>
                  <a:cubicBezTo>
                    <a:pt x="746165" y="274160"/>
                    <a:pt x="853658" y="425852"/>
                    <a:pt x="853658" y="602650"/>
                  </a:cubicBezTo>
                  <a:cubicBezTo>
                    <a:pt x="853658" y="838381"/>
                    <a:pt x="662560" y="1029479"/>
                    <a:pt x="426829" y="102947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CA285B0F-60B1-2C1C-26F4-AEAC8F123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88493" y="1815399"/>
              <a:ext cx="352425" cy="361950"/>
            </a:xfrm>
            <a:prstGeom prst="rect">
              <a:avLst/>
            </a:prstGeom>
          </p:spPr>
        </p:pic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6899252-A2EE-0FE6-3043-10AAE5283E81}"/>
              </a:ext>
            </a:extLst>
          </p:cNvPr>
          <p:cNvGrpSpPr/>
          <p:nvPr/>
        </p:nvGrpSpPr>
        <p:grpSpPr>
          <a:xfrm>
            <a:off x="2463325" y="1646987"/>
            <a:ext cx="724874" cy="874170"/>
            <a:chOff x="2463325" y="1646987"/>
            <a:chExt cx="724874" cy="874170"/>
          </a:xfrm>
        </p:grpSpPr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A920C23A-FAF7-BDA8-9916-C5ACC831D1FD}"/>
                </a:ext>
              </a:extLst>
            </p:cNvPr>
            <p:cNvSpPr/>
            <p:nvPr/>
          </p:nvSpPr>
          <p:spPr>
            <a:xfrm rot="10800000">
              <a:off x="2463325" y="1646987"/>
              <a:ext cx="724874" cy="874170"/>
            </a:xfrm>
            <a:custGeom>
              <a:avLst/>
              <a:gdLst>
                <a:gd name="connsiteX0" fmla="*/ 426829 w 853658"/>
                <a:gd name="connsiteY0" fmla="*/ 1029479 h 1029479"/>
                <a:gd name="connsiteX1" fmla="*/ 0 w 853658"/>
                <a:gd name="connsiteY1" fmla="*/ 602650 h 1029479"/>
                <a:gd name="connsiteX2" fmla="*/ 260688 w 853658"/>
                <a:gd name="connsiteY2" fmla="*/ 209363 h 1029479"/>
                <a:gd name="connsiteX3" fmla="*/ 328288 w 853658"/>
                <a:gd name="connsiteY3" fmla="*/ 188379 h 1029479"/>
                <a:gd name="connsiteX4" fmla="*/ 321443 w 853658"/>
                <a:gd name="connsiteY4" fmla="*/ 188379 h 1029479"/>
                <a:gd name="connsiteX5" fmla="*/ 430703 w 853658"/>
                <a:gd name="connsiteY5" fmla="*/ 0 h 1029479"/>
                <a:gd name="connsiteX6" fmla="*/ 539963 w 853658"/>
                <a:gd name="connsiteY6" fmla="*/ 188379 h 1029479"/>
                <a:gd name="connsiteX7" fmla="*/ 525370 w 853658"/>
                <a:gd name="connsiteY7" fmla="*/ 188379 h 1029479"/>
                <a:gd name="connsiteX8" fmla="*/ 592970 w 853658"/>
                <a:gd name="connsiteY8" fmla="*/ 209363 h 1029479"/>
                <a:gd name="connsiteX9" fmla="*/ 853658 w 853658"/>
                <a:gd name="connsiteY9" fmla="*/ 602650 h 1029479"/>
                <a:gd name="connsiteX10" fmla="*/ 426829 w 853658"/>
                <a:gd name="connsiteY10" fmla="*/ 1029479 h 102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3658" h="1029479">
                  <a:moveTo>
                    <a:pt x="426829" y="1029479"/>
                  </a:moveTo>
                  <a:cubicBezTo>
                    <a:pt x="191098" y="1029479"/>
                    <a:pt x="0" y="838381"/>
                    <a:pt x="0" y="602650"/>
                  </a:cubicBezTo>
                  <a:cubicBezTo>
                    <a:pt x="0" y="425852"/>
                    <a:pt x="107493" y="274160"/>
                    <a:pt x="260688" y="209363"/>
                  </a:cubicBezTo>
                  <a:lnTo>
                    <a:pt x="328288" y="188379"/>
                  </a:lnTo>
                  <a:lnTo>
                    <a:pt x="321443" y="188379"/>
                  </a:lnTo>
                  <a:lnTo>
                    <a:pt x="430703" y="0"/>
                  </a:lnTo>
                  <a:lnTo>
                    <a:pt x="539963" y="188379"/>
                  </a:lnTo>
                  <a:lnTo>
                    <a:pt x="525370" y="188379"/>
                  </a:lnTo>
                  <a:lnTo>
                    <a:pt x="592970" y="209363"/>
                  </a:lnTo>
                  <a:cubicBezTo>
                    <a:pt x="746165" y="274160"/>
                    <a:pt x="853658" y="425852"/>
                    <a:pt x="853658" y="602650"/>
                  </a:cubicBezTo>
                  <a:cubicBezTo>
                    <a:pt x="853658" y="838381"/>
                    <a:pt x="662560" y="1029479"/>
                    <a:pt x="426829" y="102947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D5AAF738-7227-325A-CAB7-30CEC2DB8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685142" y="1850601"/>
              <a:ext cx="314325" cy="314325"/>
            </a:xfrm>
            <a:prstGeom prst="rect">
              <a:avLst/>
            </a:prstGeom>
          </p:spPr>
        </p:pic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A61D52B8-624B-FB57-8DCD-752D826EEC46}"/>
              </a:ext>
            </a:extLst>
          </p:cNvPr>
          <p:cNvGrpSpPr/>
          <p:nvPr/>
        </p:nvGrpSpPr>
        <p:grpSpPr>
          <a:xfrm>
            <a:off x="5978582" y="1646987"/>
            <a:ext cx="724874" cy="874170"/>
            <a:chOff x="5978582" y="1646987"/>
            <a:chExt cx="724874" cy="874170"/>
          </a:xfrm>
        </p:grpSpPr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DCCE35B9-1F64-F266-AF48-2AB434050B94}"/>
                </a:ext>
              </a:extLst>
            </p:cNvPr>
            <p:cNvSpPr/>
            <p:nvPr/>
          </p:nvSpPr>
          <p:spPr>
            <a:xfrm rot="10800000">
              <a:off x="5978582" y="1646987"/>
              <a:ext cx="724874" cy="874170"/>
            </a:xfrm>
            <a:custGeom>
              <a:avLst/>
              <a:gdLst>
                <a:gd name="connsiteX0" fmla="*/ 426829 w 853658"/>
                <a:gd name="connsiteY0" fmla="*/ 1029479 h 1029479"/>
                <a:gd name="connsiteX1" fmla="*/ 0 w 853658"/>
                <a:gd name="connsiteY1" fmla="*/ 602650 h 1029479"/>
                <a:gd name="connsiteX2" fmla="*/ 260688 w 853658"/>
                <a:gd name="connsiteY2" fmla="*/ 209363 h 1029479"/>
                <a:gd name="connsiteX3" fmla="*/ 328288 w 853658"/>
                <a:gd name="connsiteY3" fmla="*/ 188379 h 1029479"/>
                <a:gd name="connsiteX4" fmla="*/ 321443 w 853658"/>
                <a:gd name="connsiteY4" fmla="*/ 188379 h 1029479"/>
                <a:gd name="connsiteX5" fmla="*/ 430703 w 853658"/>
                <a:gd name="connsiteY5" fmla="*/ 0 h 1029479"/>
                <a:gd name="connsiteX6" fmla="*/ 539963 w 853658"/>
                <a:gd name="connsiteY6" fmla="*/ 188379 h 1029479"/>
                <a:gd name="connsiteX7" fmla="*/ 525370 w 853658"/>
                <a:gd name="connsiteY7" fmla="*/ 188379 h 1029479"/>
                <a:gd name="connsiteX8" fmla="*/ 592970 w 853658"/>
                <a:gd name="connsiteY8" fmla="*/ 209363 h 1029479"/>
                <a:gd name="connsiteX9" fmla="*/ 853658 w 853658"/>
                <a:gd name="connsiteY9" fmla="*/ 602650 h 1029479"/>
                <a:gd name="connsiteX10" fmla="*/ 426829 w 853658"/>
                <a:gd name="connsiteY10" fmla="*/ 1029479 h 102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3658" h="1029479">
                  <a:moveTo>
                    <a:pt x="426829" y="1029479"/>
                  </a:moveTo>
                  <a:cubicBezTo>
                    <a:pt x="191098" y="1029479"/>
                    <a:pt x="0" y="838381"/>
                    <a:pt x="0" y="602650"/>
                  </a:cubicBezTo>
                  <a:cubicBezTo>
                    <a:pt x="0" y="425852"/>
                    <a:pt x="107493" y="274160"/>
                    <a:pt x="260688" y="209363"/>
                  </a:cubicBezTo>
                  <a:lnTo>
                    <a:pt x="328288" y="188379"/>
                  </a:lnTo>
                  <a:lnTo>
                    <a:pt x="321443" y="188379"/>
                  </a:lnTo>
                  <a:lnTo>
                    <a:pt x="430703" y="0"/>
                  </a:lnTo>
                  <a:lnTo>
                    <a:pt x="539963" y="188379"/>
                  </a:lnTo>
                  <a:lnTo>
                    <a:pt x="525370" y="188379"/>
                  </a:lnTo>
                  <a:lnTo>
                    <a:pt x="592970" y="209363"/>
                  </a:lnTo>
                  <a:cubicBezTo>
                    <a:pt x="746165" y="274160"/>
                    <a:pt x="853658" y="425852"/>
                    <a:pt x="853658" y="602650"/>
                  </a:cubicBezTo>
                  <a:cubicBezTo>
                    <a:pt x="853658" y="838381"/>
                    <a:pt x="662560" y="1029479"/>
                    <a:pt x="426829" y="102947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FC07AB54-A662-93B1-90AD-CDC68DB7A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00028" y="1855806"/>
              <a:ext cx="295275" cy="280988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7C711D3F-0812-6F8D-7089-73D65056EEAF}"/>
              </a:ext>
            </a:extLst>
          </p:cNvPr>
          <p:cNvGrpSpPr/>
          <p:nvPr/>
        </p:nvGrpSpPr>
        <p:grpSpPr>
          <a:xfrm>
            <a:off x="7736213" y="1646987"/>
            <a:ext cx="724874" cy="874170"/>
            <a:chOff x="7736213" y="1646987"/>
            <a:chExt cx="724874" cy="874170"/>
          </a:xfrm>
        </p:grpSpPr>
        <p:sp>
          <p:nvSpPr>
            <p:cNvPr id="71" name="Forma Livre: Forma 70">
              <a:extLst>
                <a:ext uri="{FF2B5EF4-FFF2-40B4-BE49-F238E27FC236}">
                  <a16:creationId xmlns:a16="http://schemas.microsoft.com/office/drawing/2014/main" id="{27686C2F-74A3-9B5A-F78D-ECFAD3511F09}"/>
                </a:ext>
              </a:extLst>
            </p:cNvPr>
            <p:cNvSpPr/>
            <p:nvPr/>
          </p:nvSpPr>
          <p:spPr>
            <a:xfrm rot="10800000">
              <a:off x="7736213" y="1646987"/>
              <a:ext cx="724874" cy="874170"/>
            </a:xfrm>
            <a:custGeom>
              <a:avLst/>
              <a:gdLst>
                <a:gd name="connsiteX0" fmla="*/ 426829 w 853658"/>
                <a:gd name="connsiteY0" fmla="*/ 1029479 h 1029479"/>
                <a:gd name="connsiteX1" fmla="*/ 0 w 853658"/>
                <a:gd name="connsiteY1" fmla="*/ 602650 h 1029479"/>
                <a:gd name="connsiteX2" fmla="*/ 260688 w 853658"/>
                <a:gd name="connsiteY2" fmla="*/ 209363 h 1029479"/>
                <a:gd name="connsiteX3" fmla="*/ 328288 w 853658"/>
                <a:gd name="connsiteY3" fmla="*/ 188379 h 1029479"/>
                <a:gd name="connsiteX4" fmla="*/ 321443 w 853658"/>
                <a:gd name="connsiteY4" fmla="*/ 188379 h 1029479"/>
                <a:gd name="connsiteX5" fmla="*/ 430703 w 853658"/>
                <a:gd name="connsiteY5" fmla="*/ 0 h 1029479"/>
                <a:gd name="connsiteX6" fmla="*/ 539963 w 853658"/>
                <a:gd name="connsiteY6" fmla="*/ 188379 h 1029479"/>
                <a:gd name="connsiteX7" fmla="*/ 525370 w 853658"/>
                <a:gd name="connsiteY7" fmla="*/ 188379 h 1029479"/>
                <a:gd name="connsiteX8" fmla="*/ 592970 w 853658"/>
                <a:gd name="connsiteY8" fmla="*/ 209363 h 1029479"/>
                <a:gd name="connsiteX9" fmla="*/ 853658 w 853658"/>
                <a:gd name="connsiteY9" fmla="*/ 602650 h 1029479"/>
                <a:gd name="connsiteX10" fmla="*/ 426829 w 853658"/>
                <a:gd name="connsiteY10" fmla="*/ 1029479 h 102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3658" h="1029479">
                  <a:moveTo>
                    <a:pt x="426829" y="1029479"/>
                  </a:moveTo>
                  <a:cubicBezTo>
                    <a:pt x="191098" y="1029479"/>
                    <a:pt x="0" y="838381"/>
                    <a:pt x="0" y="602650"/>
                  </a:cubicBezTo>
                  <a:cubicBezTo>
                    <a:pt x="0" y="425852"/>
                    <a:pt x="107493" y="274160"/>
                    <a:pt x="260688" y="209363"/>
                  </a:cubicBezTo>
                  <a:lnTo>
                    <a:pt x="328288" y="188379"/>
                  </a:lnTo>
                  <a:lnTo>
                    <a:pt x="321443" y="188379"/>
                  </a:lnTo>
                  <a:lnTo>
                    <a:pt x="430703" y="0"/>
                  </a:lnTo>
                  <a:lnTo>
                    <a:pt x="539963" y="188379"/>
                  </a:lnTo>
                  <a:lnTo>
                    <a:pt x="525370" y="188379"/>
                  </a:lnTo>
                  <a:lnTo>
                    <a:pt x="592970" y="209363"/>
                  </a:lnTo>
                  <a:cubicBezTo>
                    <a:pt x="746165" y="274160"/>
                    <a:pt x="853658" y="425852"/>
                    <a:pt x="853658" y="602650"/>
                  </a:cubicBezTo>
                  <a:cubicBezTo>
                    <a:pt x="853658" y="838381"/>
                    <a:pt x="662560" y="1029479"/>
                    <a:pt x="426829" y="102947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E6E05344-F03B-00AD-8E87-2B49ECB0B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903154" y="1797386"/>
              <a:ext cx="410541" cy="41791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0193479-1531-8F67-6407-50BB97BD3800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295035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8" grpId="0"/>
      <p:bldP spid="69" grpId="0"/>
      <p:bldP spid="70" grpId="0"/>
      <p:bldP spid="73" grpId="0"/>
      <p:bldP spid="74" grpId="0" animBg="1"/>
      <p:bldP spid="76" grpId="0" animBg="1"/>
      <p:bldP spid="78" grpId="0" animBg="1"/>
      <p:bldP spid="7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1DD45539-2982-304A-4677-C0D70968253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AF0EFDB-C6EB-0E0F-D3BA-066CB7A3A887}"/>
              </a:ext>
            </a:extLst>
          </p:cNvPr>
          <p:cNvSpPr/>
          <p:nvPr/>
        </p:nvSpPr>
        <p:spPr>
          <a:xfrm>
            <a:off x="5163173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1171C0F-572B-51FF-501D-883F65073418}"/>
              </a:ext>
            </a:extLst>
          </p:cNvPr>
          <p:cNvSpPr/>
          <p:nvPr/>
        </p:nvSpPr>
        <p:spPr>
          <a:xfrm>
            <a:off x="7119151" y="207671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0D6549B-2581-182E-9D8F-66A7C24536F5}"/>
              </a:ext>
            </a:extLst>
          </p:cNvPr>
          <p:cNvSpPr/>
          <p:nvPr/>
        </p:nvSpPr>
        <p:spPr>
          <a:xfrm>
            <a:off x="5184461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20DC6BF3-B26C-5214-B225-70057620B8F2}"/>
              </a:ext>
            </a:extLst>
          </p:cNvPr>
          <p:cNvSpPr/>
          <p:nvPr/>
        </p:nvSpPr>
        <p:spPr>
          <a:xfrm>
            <a:off x="7128602" y="1753835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EF79315-2556-5F3B-B397-4EA0296D5A68}"/>
              </a:ext>
            </a:extLst>
          </p:cNvPr>
          <p:cNvSpPr/>
          <p:nvPr/>
        </p:nvSpPr>
        <p:spPr>
          <a:xfrm>
            <a:off x="7131720" y="3299999"/>
            <a:ext cx="1800000" cy="136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643884D-1C5C-E01C-0CB7-C54B66EA7242}"/>
              </a:ext>
            </a:extLst>
          </p:cNvPr>
          <p:cNvSpPr txBox="1"/>
          <p:nvPr/>
        </p:nvSpPr>
        <p:spPr>
          <a:xfrm>
            <a:off x="7791109" y="3395614"/>
            <a:ext cx="481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9D5ACBD-4684-625A-D638-39343AE89205}"/>
              </a:ext>
            </a:extLst>
          </p:cNvPr>
          <p:cNvSpPr txBox="1"/>
          <p:nvPr/>
        </p:nvSpPr>
        <p:spPr>
          <a:xfrm>
            <a:off x="7828233" y="370592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BDF4DF1-99B5-0870-8DB3-6DB007FA4E82}"/>
              </a:ext>
            </a:extLst>
          </p:cNvPr>
          <p:cNvSpPr txBox="1"/>
          <p:nvPr/>
        </p:nvSpPr>
        <p:spPr>
          <a:xfrm>
            <a:off x="7790396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754C208-911A-66CE-F9C4-E24CE32F49B7}"/>
              </a:ext>
            </a:extLst>
          </p:cNvPr>
          <p:cNvSpPr txBox="1"/>
          <p:nvPr/>
        </p:nvSpPr>
        <p:spPr>
          <a:xfrm>
            <a:off x="5836637" y="3395614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DD4D577-3C70-95B2-5B53-FA38FD439E09}"/>
              </a:ext>
            </a:extLst>
          </p:cNvPr>
          <p:cNvSpPr/>
          <p:nvPr/>
        </p:nvSpPr>
        <p:spPr>
          <a:xfrm>
            <a:off x="-1006436" y="-618170"/>
            <a:ext cx="7991505" cy="2193343"/>
          </a:xfrm>
          <a:prstGeom prst="roundRect">
            <a:avLst>
              <a:gd name="adj" fmla="val 114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149FD3-D863-1F8C-093B-B2555AE78285}"/>
              </a:ext>
            </a:extLst>
          </p:cNvPr>
          <p:cNvSpPr txBox="1"/>
          <p:nvPr/>
        </p:nvSpPr>
        <p:spPr>
          <a:xfrm>
            <a:off x="3301285" y="379677"/>
            <a:ext cx="3463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0" dirty="0"/>
              <a:t>Principais temas abordados</a:t>
            </a:r>
          </a:p>
        </p:txBody>
      </p:sp>
      <p:pic>
        <p:nvPicPr>
          <p:cNvPr id="8" name="Google Shape;267;p38">
            <a:extLst>
              <a:ext uri="{FF2B5EF4-FFF2-40B4-BE49-F238E27FC236}">
                <a16:creationId xmlns:a16="http://schemas.microsoft.com/office/drawing/2014/main" id="{2F4272F9-8E94-7709-FF04-69044A265C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341" t="5919" r="48190" b="15592"/>
          <a:stretch/>
        </p:blipFill>
        <p:spPr>
          <a:xfrm flipH="1">
            <a:off x="0" y="0"/>
            <a:ext cx="483949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5C6734A-3070-42D2-7F35-DFF4758B2579}"/>
              </a:ext>
            </a:extLst>
          </p:cNvPr>
          <p:cNvSpPr/>
          <p:nvPr/>
        </p:nvSpPr>
        <p:spPr>
          <a:xfrm flipH="1">
            <a:off x="-221675" y="4892765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" descr="Imagem">
            <a:extLst>
              <a:ext uri="{FF2B5EF4-FFF2-40B4-BE49-F238E27FC236}">
                <a16:creationId xmlns:a16="http://schemas.microsoft.com/office/drawing/2014/main" id="{406F0BA4-8482-B1AF-E535-A67C5100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20978" y="4910012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7EBCF8F-0976-8027-47F2-F21A6CE8E9CE}"/>
              </a:ext>
            </a:extLst>
          </p:cNvPr>
          <p:cNvSpPr txBox="1"/>
          <p:nvPr/>
        </p:nvSpPr>
        <p:spPr>
          <a:xfrm>
            <a:off x="7182002" y="2390266"/>
            <a:ext cx="169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Qualidade, Saúde, Segurança e Meio Ambiente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8A4C4B-EC9A-9FFC-4EC9-911C75E35A33}"/>
              </a:ext>
            </a:extLst>
          </p:cNvPr>
          <p:cNvSpPr txBox="1"/>
          <p:nvPr/>
        </p:nvSpPr>
        <p:spPr>
          <a:xfrm>
            <a:off x="5269023" y="3941925"/>
            <a:ext cx="1630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Sustentabilidade e Sistemas de Gestão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625A05-CAE7-F3C2-8F1E-2AD4054EACB6}"/>
              </a:ext>
            </a:extLst>
          </p:cNvPr>
          <p:cNvSpPr txBox="1"/>
          <p:nvPr/>
        </p:nvSpPr>
        <p:spPr>
          <a:xfrm>
            <a:off x="7188129" y="3941925"/>
            <a:ext cx="1687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Política de Consequências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8A1D749-50AB-6F5D-25F0-8404AC6B6E67}"/>
              </a:ext>
            </a:extLst>
          </p:cNvPr>
          <p:cNvSpPr txBox="1"/>
          <p:nvPr/>
        </p:nvSpPr>
        <p:spPr>
          <a:xfrm>
            <a:off x="7174111" y="927340"/>
            <a:ext cx="1690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200" b="1" i="0" dirty="0">
                <a:solidFill>
                  <a:schemeClr val="bg1"/>
                </a:solidFill>
                <a:latin typeface="+mn-lt"/>
                <a:cs typeface="Sora Light" pitchFamily="2" charset="0"/>
              </a:rPr>
              <a:t>Integridade, Respeito e Ética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1A40555-43CB-A01D-3832-70EAE753B086}"/>
              </a:ext>
            </a:extLst>
          </p:cNvPr>
          <p:cNvSpPr txBox="1"/>
          <p:nvPr/>
        </p:nvSpPr>
        <p:spPr>
          <a:xfrm>
            <a:off x="5824967" y="1845077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i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783E62-A85F-028E-6B3E-3253155A6889}"/>
              </a:ext>
            </a:extLst>
          </p:cNvPr>
          <p:cNvSpPr txBox="1"/>
          <p:nvPr/>
        </p:nvSpPr>
        <p:spPr>
          <a:xfrm>
            <a:off x="5218693" y="2390266"/>
            <a:ext cx="168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20000"/>
              </a:lnSpc>
              <a:defRPr sz="1200" b="1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/>
              <a:t>Responsabilidade Social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A510844-0B80-003A-A330-00AE0110E45D}"/>
              </a:ext>
            </a:extLst>
          </p:cNvPr>
          <p:cNvSpPr/>
          <p:nvPr/>
        </p:nvSpPr>
        <p:spPr>
          <a:xfrm flipH="1">
            <a:off x="-232732" y="-551728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B026187-A555-4FBC-BD2D-3A7BABC6E0B0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3330637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3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22" grpId="0" animBg="1"/>
      <p:bldP spid="23" grpId="0" animBg="1"/>
      <p:bldP spid="28" grpId="0" animBg="1"/>
      <p:bldP spid="29" grpId="0"/>
      <p:bldP spid="24" grpId="0"/>
      <p:bldP spid="26" grpId="0"/>
      <p:bldP spid="27" grpId="0"/>
      <p:bldP spid="16" grpId="0"/>
      <p:bldP spid="18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44AF796-675F-8A8D-49D0-B9C17B46646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4F44DB1D-778B-1611-FB9A-986C017A0ABD}"/>
              </a:ext>
            </a:extLst>
          </p:cNvPr>
          <p:cNvSpPr txBox="1">
            <a:spLocks/>
          </p:cNvSpPr>
          <p:nvPr/>
        </p:nvSpPr>
        <p:spPr>
          <a:xfrm>
            <a:off x="-457292" y="3436084"/>
            <a:ext cx="9718948" cy="1997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r">
              <a:lnSpc>
                <a:spcPts val="7100"/>
              </a:lnSpc>
              <a:defRPr sz="8000" b="1" i="0" spc="-150">
                <a:solidFill>
                  <a:srgbClr val="F3F8FF"/>
                </a:solidFill>
              </a:defRPr>
            </a:lvl1pPr>
          </a:lstStyle>
          <a:p>
            <a:r>
              <a:rPr lang="pt-BR" sz="9000" dirty="0">
                <a:solidFill>
                  <a:schemeClr val="bg1"/>
                </a:solidFill>
              </a:rPr>
              <a:t>Política de Consequências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F9BA74E-0F8D-3DDB-3C98-0C4F48CE11C7}"/>
              </a:ext>
            </a:extLst>
          </p:cNvPr>
          <p:cNvSpPr/>
          <p:nvPr/>
        </p:nvSpPr>
        <p:spPr>
          <a:xfrm flipH="1">
            <a:off x="-232732" y="-246930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3" name="Imagem" descr="Imagem">
            <a:extLst>
              <a:ext uri="{FF2B5EF4-FFF2-40B4-BE49-F238E27FC236}">
                <a16:creationId xmlns:a16="http://schemas.microsoft.com/office/drawing/2014/main" id="{9033747F-6A5A-6C13-B656-AD067E2F0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836" y="1266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3DA6133-E577-F879-34DF-B588A1FD5E6A}"/>
              </a:ext>
            </a:extLst>
          </p:cNvPr>
          <p:cNvSpPr txBox="1"/>
          <p:nvPr/>
        </p:nvSpPr>
        <p:spPr>
          <a:xfrm>
            <a:off x="461888" y="606083"/>
            <a:ext cx="515346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000" b="1" i="0" dirty="0">
                <a:solidFill>
                  <a:schemeClr val="accent2"/>
                </a:solidFill>
                <a:highlight>
                  <a:srgbClr val="F3F8FF"/>
                </a:highlight>
                <a:cs typeface="Sora Light" pitchFamily="2" charset="0"/>
              </a:rPr>
              <a:t>Violações</a:t>
            </a:r>
            <a:r>
              <a:rPr lang="pt-BR" sz="20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 ao nosso Código, políticas, leis ou regulamentos estarão sujeitas a </a:t>
            </a:r>
            <a:r>
              <a:rPr lang="pt-BR" sz="2000" b="1" i="0" dirty="0">
                <a:solidFill>
                  <a:schemeClr val="accent1"/>
                </a:solidFill>
                <a:highlight>
                  <a:srgbClr val="F3F8FF"/>
                </a:highlight>
                <a:cs typeface="Sora Light" pitchFamily="2" charset="0"/>
              </a:rPr>
              <a:t>medidas disciplinares</a:t>
            </a:r>
            <a:r>
              <a:rPr lang="pt-BR" sz="2000" i="0" dirty="0">
                <a:solidFill>
                  <a:schemeClr val="tx1"/>
                </a:solidFill>
                <a:highlight>
                  <a:srgbClr val="F3F8FF"/>
                </a:highlight>
                <a:cs typeface="Sora Light" pitchFamily="2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pt-BR" sz="2000" i="0" dirty="0">
                <a:solidFill>
                  <a:schemeClr val="tx1"/>
                </a:solidFill>
                <a:highlight>
                  <a:srgbClr val="F3F8FF"/>
                </a:highlight>
                <a:latin typeface="+mj-lt"/>
                <a:cs typeface="Sora Light" pitchFamily="2" charset="0"/>
              </a:rPr>
              <a:t>Serão tratadas de acordo com procedimentos internos, acordos coletivos e requisitos legais, buscando a </a:t>
            </a:r>
            <a:r>
              <a:rPr lang="pt-BR" sz="2000" b="1" i="0" dirty="0">
                <a:solidFill>
                  <a:schemeClr val="tx1"/>
                </a:solidFill>
                <a:highlight>
                  <a:srgbClr val="F3F8FF"/>
                </a:highlight>
                <a:latin typeface="+mj-lt"/>
                <a:cs typeface="Sora Light" pitchFamily="2" charset="0"/>
              </a:rPr>
              <a:t>remediação</a:t>
            </a:r>
            <a:r>
              <a:rPr lang="pt-BR" sz="2000" i="0" dirty="0">
                <a:solidFill>
                  <a:schemeClr val="tx1"/>
                </a:solidFill>
                <a:highlight>
                  <a:srgbClr val="F3F8FF"/>
                </a:highlight>
                <a:latin typeface="+mj-lt"/>
                <a:cs typeface="Sora Light" pitchFamily="2" charset="0"/>
              </a:rPr>
              <a:t> e </a:t>
            </a:r>
            <a:r>
              <a:rPr lang="pt-BR" sz="2000" b="1" i="0" dirty="0">
                <a:solidFill>
                  <a:schemeClr val="tx1"/>
                </a:solidFill>
                <a:highlight>
                  <a:srgbClr val="F3F8FF"/>
                </a:highlight>
                <a:latin typeface="+mj-lt"/>
                <a:cs typeface="Sora Light" pitchFamily="2" charset="0"/>
              </a:rPr>
              <a:t>mitigação</a:t>
            </a:r>
            <a:r>
              <a:rPr lang="pt-BR" sz="2000" i="0" dirty="0">
                <a:solidFill>
                  <a:schemeClr val="tx1"/>
                </a:solidFill>
                <a:highlight>
                  <a:srgbClr val="F3F8FF"/>
                </a:highlight>
                <a:latin typeface="+mj-lt"/>
                <a:cs typeface="Sora Light" pitchFamily="2" charset="0"/>
              </a:rPr>
              <a:t> de riscos.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A127D9B-33F4-6B01-602D-E6D2DC332021}"/>
              </a:ext>
            </a:extLst>
          </p:cNvPr>
          <p:cNvSpPr/>
          <p:nvPr/>
        </p:nvSpPr>
        <p:spPr>
          <a:xfrm>
            <a:off x="-136187" y="-567256"/>
            <a:ext cx="8155966" cy="50147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265E894-E6F4-29C5-7917-CAB1AF20005D}"/>
              </a:ext>
            </a:extLst>
          </p:cNvPr>
          <p:cNvSpPr/>
          <p:nvPr/>
        </p:nvSpPr>
        <p:spPr>
          <a:xfrm>
            <a:off x="-431074" y="5212579"/>
            <a:ext cx="9373910" cy="1774708"/>
          </a:xfrm>
          <a:prstGeom prst="roundRect">
            <a:avLst>
              <a:gd name="adj" fmla="val 2931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FEAC3F5-BCE4-E0B4-A9C1-E8F7D8063A29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848137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7E578939-69A6-21A6-E79D-D2D6C9EC2E0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1959584-E862-BCF7-78C9-6127B05AC84F}"/>
              </a:ext>
            </a:extLst>
          </p:cNvPr>
          <p:cNvSpPr txBox="1"/>
          <p:nvPr/>
        </p:nvSpPr>
        <p:spPr>
          <a:xfrm>
            <a:off x="4572001" y="632312"/>
            <a:ext cx="399418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85750" indent="-285750"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i="0">
                <a:solidFill>
                  <a:schemeClr val="bg1"/>
                </a:solidFill>
                <a:cs typeface="Sora Light" pitchFamily="2" charset="0"/>
              </a:defRPr>
            </a:lvl1pPr>
          </a:lstStyle>
          <a:p>
            <a:pPr marL="0" indent="0">
              <a:buNone/>
            </a:pPr>
            <a:r>
              <a:rPr lang="pt-BR" sz="1800" b="1" dirty="0"/>
              <a:t>Como?</a:t>
            </a:r>
          </a:p>
          <a:p>
            <a:r>
              <a:rPr lang="pt-BR" b="1" dirty="0"/>
              <a:t>Advertência</a:t>
            </a:r>
            <a:r>
              <a:rPr lang="pt-BR" dirty="0"/>
              <a:t> (verbal ou escrita)</a:t>
            </a:r>
          </a:p>
          <a:p>
            <a:r>
              <a:rPr lang="pt-BR" b="1" dirty="0"/>
              <a:t>Suspensão</a:t>
            </a:r>
            <a:r>
              <a:rPr lang="pt-BR" dirty="0"/>
              <a:t> do contrato ou da prestação do serviço</a:t>
            </a:r>
          </a:p>
          <a:p>
            <a:r>
              <a:rPr lang="pt-BR" b="1" dirty="0"/>
              <a:t>Rescisão</a:t>
            </a:r>
            <a:r>
              <a:rPr lang="pt-BR" dirty="0"/>
              <a:t> do contrato com a </a:t>
            </a:r>
            <a:r>
              <a:rPr lang="pt-BR" dirty="0" err="1"/>
              <a:t>Acelen</a:t>
            </a:r>
            <a:endParaRPr lang="pt-BR" dirty="0"/>
          </a:p>
          <a:p>
            <a:r>
              <a:rPr lang="pt-BR" dirty="0"/>
              <a:t>Suspensão das relações </a:t>
            </a:r>
            <a:r>
              <a:rPr lang="pt-BR" b="1" dirty="0"/>
              <a:t>comerciais</a:t>
            </a:r>
          </a:p>
          <a:p>
            <a:r>
              <a:rPr lang="pt-BR" dirty="0"/>
              <a:t>Encerramento das relações comerciais e outras medidas </a:t>
            </a:r>
            <a:r>
              <a:rPr lang="pt-BR" b="1" dirty="0"/>
              <a:t>judiciais</a:t>
            </a:r>
            <a:r>
              <a:rPr lang="pt-BR" dirty="0"/>
              <a:t> na esfera cível, criminal e administrativa.</a:t>
            </a:r>
            <a:endParaRPr lang="pt-BR" sz="12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05DA846-3FF5-7CDA-CF0B-08C2D98BBCB3}"/>
              </a:ext>
            </a:extLst>
          </p:cNvPr>
          <p:cNvSpPr/>
          <p:nvPr/>
        </p:nvSpPr>
        <p:spPr>
          <a:xfrm>
            <a:off x="577815" y="632312"/>
            <a:ext cx="36000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800" b="1" i="0" dirty="0">
                <a:solidFill>
                  <a:schemeClr val="bg1"/>
                </a:solidFill>
                <a:cs typeface="Sora Light" pitchFamily="2" charset="0"/>
              </a:rPr>
              <a:t>Quem?</a:t>
            </a:r>
          </a:p>
          <a:p>
            <a:pPr marL="285750" indent="-285750"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400" i="0" dirty="0">
                <a:solidFill>
                  <a:schemeClr val="bg1"/>
                </a:solidFill>
                <a:cs typeface="Sora Light" pitchFamily="2" charset="0"/>
              </a:rPr>
              <a:t>Envolvidos na </a:t>
            </a:r>
            <a:r>
              <a:rPr lang="pt-BR" sz="1400" b="1" i="0" dirty="0">
                <a:solidFill>
                  <a:schemeClr val="bg1"/>
                </a:solidFill>
                <a:cs typeface="Sora Light" pitchFamily="2" charset="0"/>
              </a:rPr>
              <a:t>transgressão</a:t>
            </a:r>
          </a:p>
          <a:p>
            <a:pPr marL="285750" indent="-285750"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400" i="0" dirty="0">
                <a:solidFill>
                  <a:schemeClr val="bg1"/>
                </a:solidFill>
                <a:cs typeface="Sora Light" pitchFamily="2" charset="0"/>
              </a:rPr>
              <a:t>Envolvidos na falha ao </a:t>
            </a:r>
            <a:r>
              <a:rPr lang="pt-BR" sz="1400" b="1" i="0" dirty="0">
                <a:solidFill>
                  <a:schemeClr val="bg1"/>
                </a:solidFill>
                <a:cs typeface="Sora Light" pitchFamily="2" charset="0"/>
              </a:rPr>
              <a:t>detectar</a:t>
            </a:r>
            <a:r>
              <a:rPr lang="pt-BR" sz="1400" i="0" dirty="0">
                <a:solidFill>
                  <a:schemeClr val="bg1"/>
                </a:solidFill>
                <a:cs typeface="Sora Light" pitchFamily="2" charset="0"/>
              </a:rPr>
              <a:t> uma violação</a:t>
            </a:r>
          </a:p>
          <a:p>
            <a:pPr marL="285750" indent="-285750"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400" i="0" dirty="0">
                <a:solidFill>
                  <a:schemeClr val="bg1"/>
                </a:solidFill>
                <a:cs typeface="Sora Light" pitchFamily="2" charset="0"/>
              </a:rPr>
              <a:t>Que recusam-se a </a:t>
            </a:r>
            <a:r>
              <a:rPr lang="pt-BR" sz="1400" b="1" i="0" dirty="0">
                <a:solidFill>
                  <a:schemeClr val="bg1"/>
                </a:solidFill>
                <a:cs typeface="Sora Light" pitchFamily="2" charset="0"/>
              </a:rPr>
              <a:t>divulgar</a:t>
            </a:r>
            <a:r>
              <a:rPr lang="pt-BR" sz="1400" i="0" dirty="0">
                <a:solidFill>
                  <a:schemeClr val="bg1"/>
                </a:solidFill>
                <a:cs typeface="Sora Light" pitchFamily="2" charset="0"/>
              </a:rPr>
              <a:t> informações relevantes para investigação</a:t>
            </a:r>
          </a:p>
          <a:p>
            <a:pPr marL="285750" indent="-285750"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pt-BR" sz="1400" b="1" i="0" dirty="0">
                <a:solidFill>
                  <a:schemeClr val="bg1"/>
                </a:solidFill>
                <a:cs typeface="Sora Light" pitchFamily="2" charset="0"/>
              </a:rPr>
              <a:t>Supervisores</a:t>
            </a:r>
            <a:r>
              <a:rPr lang="pt-BR" sz="1400" i="0" dirty="0">
                <a:solidFill>
                  <a:schemeClr val="bg1"/>
                </a:solidFill>
                <a:cs typeface="Sora Light" pitchFamily="2" charset="0"/>
              </a:rPr>
              <a:t> que aprovam, toleram ou retaliam </a:t>
            </a:r>
            <a:endParaRPr lang="pt-BR" sz="1200" i="0" dirty="0">
              <a:solidFill>
                <a:schemeClr val="bg1"/>
              </a:solidFill>
              <a:cs typeface="Sora Light" pitchFamily="2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00DE17B-21A6-4495-27E4-8F4484E32808}"/>
              </a:ext>
            </a:extLst>
          </p:cNvPr>
          <p:cNvSpPr/>
          <p:nvPr/>
        </p:nvSpPr>
        <p:spPr>
          <a:xfrm>
            <a:off x="-431074" y="3829258"/>
            <a:ext cx="9373910" cy="1774708"/>
          </a:xfrm>
          <a:prstGeom prst="roundRect">
            <a:avLst>
              <a:gd name="adj" fmla="val 2931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31A4A9E-CF5C-7458-B91E-F135668E4898}"/>
              </a:ext>
            </a:extLst>
          </p:cNvPr>
          <p:cNvSpPr txBox="1"/>
          <p:nvPr/>
        </p:nvSpPr>
        <p:spPr>
          <a:xfrm>
            <a:off x="577814" y="4091438"/>
            <a:ext cx="813511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14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Serão baseadas na gravidade da infração e conduzidas pelo </a:t>
            </a:r>
            <a:r>
              <a:rPr lang="pt-BR" sz="14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Compliance Officer</a:t>
            </a:r>
            <a:r>
              <a:rPr lang="pt-BR" sz="14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, aprovadas pelo </a:t>
            </a:r>
            <a:r>
              <a:rPr lang="pt-BR" sz="14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Comitê de Ética </a:t>
            </a:r>
            <a:r>
              <a:rPr lang="pt-BR" sz="14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e executadas pela </a:t>
            </a:r>
            <a:r>
              <a:rPr lang="pt-BR" sz="1400" b="1" i="0" dirty="0" err="1">
                <a:solidFill>
                  <a:schemeClr val="bg1"/>
                </a:solidFill>
                <a:latin typeface="+mj-lt"/>
                <a:cs typeface="Sora Light" pitchFamily="2" charset="0"/>
              </a:rPr>
              <a:t>Acelen</a:t>
            </a:r>
            <a:r>
              <a:rPr lang="pt-BR" sz="14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, buscando educar e orientar para evitar reincidências.</a:t>
            </a:r>
          </a:p>
          <a:p>
            <a:pPr>
              <a:spcAft>
                <a:spcPts val="1200"/>
              </a:spcAft>
            </a:pPr>
            <a:endParaRPr lang="pt-BR" sz="1400" i="0" dirty="0">
              <a:solidFill>
                <a:schemeClr val="bg1"/>
              </a:solidFill>
              <a:latin typeface="+mj-lt"/>
              <a:cs typeface="Sora bold" pitchFamily="2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332F5B2-9EEC-88D9-208C-9F3FFE15855E}"/>
              </a:ext>
            </a:extLst>
          </p:cNvPr>
          <p:cNvSpPr/>
          <p:nvPr/>
        </p:nvSpPr>
        <p:spPr>
          <a:xfrm>
            <a:off x="-136187" y="-250735"/>
            <a:ext cx="8155966" cy="50147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" descr="Imagem">
            <a:extLst>
              <a:ext uri="{FF2B5EF4-FFF2-40B4-BE49-F238E27FC236}">
                <a16:creationId xmlns:a16="http://schemas.microsoft.com/office/drawing/2014/main" id="{68E5D861-3FE1-DF7D-CEA2-B89246334408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8259805" y="134914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1714850-B70B-3700-2683-E76351B39018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  <p:extLst>
      <p:ext uri="{BB962C8B-B14F-4D97-AF65-F5344CB8AC3E}">
        <p14:creationId xmlns:p14="http://schemas.microsoft.com/office/powerpoint/2010/main" val="2499166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180B627-4B24-97B8-1B53-4765530710E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F5B16B1-46DC-CDDD-9CA2-41D8D7CBC904}"/>
              </a:ext>
            </a:extLst>
          </p:cNvPr>
          <p:cNvSpPr txBox="1"/>
          <p:nvPr/>
        </p:nvSpPr>
        <p:spPr>
          <a:xfrm>
            <a:off x="563670" y="520729"/>
            <a:ext cx="3457900" cy="3380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BR" sz="16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Todos os nossos </a:t>
            </a:r>
            <a:r>
              <a:rPr lang="pt-BR" sz="16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Fornecedores</a:t>
            </a:r>
            <a:r>
              <a:rPr lang="pt-BR" sz="16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 devem </a:t>
            </a:r>
            <a:r>
              <a:rPr lang="pt-BR" sz="16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ter ciência </a:t>
            </a:r>
            <a:r>
              <a:rPr lang="pt-BR" sz="16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e </a:t>
            </a:r>
            <a:r>
              <a:rPr lang="pt-BR" sz="1600" b="1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dar conhecimento</a:t>
            </a:r>
            <a:r>
              <a:rPr lang="pt-BR" sz="16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 do Código de Conduta para Fornecedores, no momento de sua qualificação, contratação ou de outro modo conforme solicitado pela </a:t>
            </a:r>
            <a:r>
              <a:rPr lang="pt-BR" sz="1600" i="0" dirty="0" err="1">
                <a:solidFill>
                  <a:schemeClr val="bg1"/>
                </a:solidFill>
                <a:latin typeface="+mj-lt"/>
                <a:cs typeface="Sora Light" pitchFamily="2" charset="0"/>
              </a:rPr>
              <a:t>Acelen</a:t>
            </a:r>
            <a:r>
              <a:rPr lang="pt-BR" sz="1600" i="0" dirty="0">
                <a:solidFill>
                  <a:schemeClr val="bg1"/>
                </a:solidFill>
                <a:latin typeface="+mj-lt"/>
                <a:cs typeface="Sora Light" pitchFamily="2" charset="0"/>
              </a:rPr>
              <a:t>, mediante a assinatura de um </a:t>
            </a:r>
            <a:r>
              <a:rPr lang="pt-BR" sz="1600" b="1" i="0" dirty="0">
                <a:solidFill>
                  <a:schemeClr val="bg1"/>
                </a:solidFill>
                <a:latin typeface="+mj-lt"/>
                <a:cs typeface="Sora bold" pitchFamily="2" charset="0"/>
              </a:rPr>
              <a:t>Termo de Compromisso</a:t>
            </a:r>
            <a:r>
              <a:rPr lang="pt-BR" sz="1600" i="0" dirty="0">
                <a:solidFill>
                  <a:schemeClr val="bg1"/>
                </a:solidFill>
                <a:latin typeface="+mj-lt"/>
                <a:cs typeface="Sora bold" pitchFamily="2" charset="0"/>
              </a:rPr>
              <a:t>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61F3D740-7CCD-69D1-F588-73FAD11C577A}"/>
              </a:ext>
            </a:extLst>
          </p:cNvPr>
          <p:cNvSpPr/>
          <p:nvPr/>
        </p:nvSpPr>
        <p:spPr>
          <a:xfrm flipH="1">
            <a:off x="-232732" y="-246930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pic>
        <p:nvPicPr>
          <p:cNvPr id="3" name="Imagem" descr="Imagem">
            <a:extLst>
              <a:ext uri="{FF2B5EF4-FFF2-40B4-BE49-F238E27FC236}">
                <a16:creationId xmlns:a16="http://schemas.microsoft.com/office/drawing/2014/main" id="{580369E6-72D8-02AC-D8D6-D179A6013596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8271836" y="126687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A94ED5B-8528-E908-9C2B-9C6F4AD475C5}"/>
              </a:ext>
            </a:extLst>
          </p:cNvPr>
          <p:cNvSpPr/>
          <p:nvPr/>
        </p:nvSpPr>
        <p:spPr>
          <a:xfrm>
            <a:off x="-726510" y="4256146"/>
            <a:ext cx="4898392" cy="1774708"/>
          </a:xfrm>
          <a:prstGeom prst="roundRect">
            <a:avLst>
              <a:gd name="adj" fmla="val 2931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29C812-E701-B8DA-42CB-92AD26793ADE}"/>
              </a:ext>
            </a:extLst>
          </p:cNvPr>
          <p:cNvSpPr txBox="1"/>
          <p:nvPr/>
        </p:nvSpPr>
        <p:spPr>
          <a:xfrm>
            <a:off x="563670" y="4522810"/>
            <a:ext cx="3265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 b="1" i="0" dirty="0"/>
              <a:t>Contamos com você!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C70B0B5-BCD6-6862-14DF-572D6CEBF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2451" y="97593"/>
            <a:ext cx="6839620" cy="5045907"/>
          </a:xfrm>
          <a:prstGeom prst="rect">
            <a:avLst/>
          </a:prstGeom>
          <a:effectLst>
            <a:outerShdw blurRad="177800" sx="102000" sy="102000" algn="ctr" rotWithShape="0">
              <a:prstClr val="black">
                <a:alpha val="16000"/>
              </a:prstClr>
            </a:outerShdw>
          </a:effectLst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07F78D05-5B1C-95D1-E3BE-F2F1756975AB}"/>
              </a:ext>
            </a:extLst>
          </p:cNvPr>
          <p:cNvSpPr/>
          <p:nvPr/>
        </p:nvSpPr>
        <p:spPr>
          <a:xfrm>
            <a:off x="-136187" y="-543810"/>
            <a:ext cx="8155966" cy="50147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542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2C8F55AA-BD32-9D91-28F8-E8D9F882459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CD6CD59-D1DC-0EC6-1724-F582B3480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5"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714961C-9FFE-88BA-0D52-D01813AE6DCD}"/>
              </a:ext>
            </a:extLst>
          </p:cNvPr>
          <p:cNvSpPr/>
          <p:nvPr/>
        </p:nvSpPr>
        <p:spPr>
          <a:xfrm>
            <a:off x="-1330036" y="-1052945"/>
            <a:ext cx="6290343" cy="3502421"/>
          </a:xfrm>
          <a:prstGeom prst="roundRect">
            <a:avLst>
              <a:gd name="adj" fmla="val 293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7" name="Google Shape;317;p22"/>
          <p:cNvSpPr/>
          <p:nvPr/>
        </p:nvSpPr>
        <p:spPr>
          <a:xfrm>
            <a:off x="185456" y="1119059"/>
            <a:ext cx="4414017" cy="50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157" tIns="33069" rIns="66157" bIns="33069" anchor="t" anchorCtr="0">
            <a:noAutofit/>
          </a:bodyPr>
          <a:lstStyle/>
          <a:p>
            <a:pPr lvl="2" indent="0"/>
            <a:r>
              <a:rPr lang="en-US" sz="4800" b="1" i="0" dirty="0" err="1">
                <a:latin typeface="Sora" pitchFamily="2" charset="0"/>
                <a:ea typeface="Verdana"/>
                <a:cs typeface="Sora" pitchFamily="2" charset="0"/>
                <a:sym typeface="Verdana"/>
              </a:rPr>
              <a:t>Obrigado</a:t>
            </a:r>
            <a:r>
              <a:rPr lang="en-US" sz="4800" b="1" i="0" dirty="0">
                <a:latin typeface="Sora" pitchFamily="2" charset="0"/>
                <a:ea typeface="Verdana"/>
                <a:cs typeface="Sora" pitchFamily="2" charset="0"/>
                <a:sym typeface="Verdana"/>
              </a:rPr>
              <a:t>!</a:t>
            </a:r>
            <a:endParaRPr sz="4800" b="1" dirty="0">
              <a:latin typeface="Sora" pitchFamily="2" charset="0"/>
              <a:cs typeface="Sora" pitchFamily="2" charset="0"/>
            </a:endParaRPr>
          </a:p>
        </p:txBody>
      </p:sp>
      <p:pic>
        <p:nvPicPr>
          <p:cNvPr id="10" name="Imagem 9" descr="Uma imagem contendo Texto&#10;&#10;Descrição gerada automaticamente">
            <a:extLst>
              <a:ext uri="{FF2B5EF4-FFF2-40B4-BE49-F238E27FC236}">
                <a16:creationId xmlns:a16="http://schemas.microsoft.com/office/drawing/2014/main" id="{1FBDC475-8354-D617-D0A5-B905F2E24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35" y="345695"/>
            <a:ext cx="1428788" cy="2080004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EAC58237-3714-CAAA-BFFC-88AD0A9131F4}"/>
              </a:ext>
            </a:extLst>
          </p:cNvPr>
          <p:cNvSpPr/>
          <p:nvPr/>
        </p:nvSpPr>
        <p:spPr>
          <a:xfrm flipH="1">
            <a:off x="-76867" y="4877559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lang="pt-BR" sz="1000" i="0" kern="1200" dirty="0">
              <a:solidFill>
                <a:schemeClr val="bg1"/>
              </a:solidFill>
              <a:latin typeface="Sora" pitchFamily="2" charset="0"/>
              <a:ea typeface="Verdana" panose="020B0604030504040204" pitchFamily="34" charset="0"/>
              <a:cs typeface="Sora" pitchFamily="2" charset="0"/>
            </a:endParaRPr>
          </a:p>
        </p:txBody>
      </p:sp>
      <p:pic>
        <p:nvPicPr>
          <p:cNvPr id="12" name="Imagem" descr="Imagem">
            <a:extLst>
              <a:ext uri="{FF2B5EF4-FFF2-40B4-BE49-F238E27FC236}">
                <a16:creationId xmlns:a16="http://schemas.microsoft.com/office/drawing/2014/main" id="{D3BC3525-8CF9-B0BE-A09F-DCE3A56D3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836" y="4877559"/>
            <a:ext cx="683031" cy="115821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7931788-82DB-5063-ABB1-28300F9C1634}"/>
              </a:ext>
            </a:extLst>
          </p:cNvPr>
          <p:cNvSpPr/>
          <p:nvPr/>
        </p:nvSpPr>
        <p:spPr>
          <a:xfrm flipH="1">
            <a:off x="-232732" y="-745696"/>
            <a:ext cx="8307437" cy="501470"/>
          </a:xfrm>
          <a:prstGeom prst="roundRect">
            <a:avLst>
              <a:gd name="adj" fmla="val 18716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3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900" b="0" i="1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FD83605-9F4A-BFF2-E18B-75341C990C5F}"/>
              </a:ext>
            </a:extLst>
          </p:cNvPr>
          <p:cNvSpPr/>
          <p:nvPr/>
        </p:nvSpPr>
        <p:spPr>
          <a:xfrm>
            <a:off x="-726510" y="5253676"/>
            <a:ext cx="4898392" cy="1774708"/>
          </a:xfrm>
          <a:prstGeom prst="roundRect">
            <a:avLst>
              <a:gd name="adj" fmla="val 2931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312E5B-3FE7-BF96-D347-6A0365949D58}"/>
              </a:ext>
            </a:extLst>
          </p:cNvPr>
          <p:cNvSpPr txBox="1"/>
          <p:nvPr/>
        </p:nvSpPr>
        <p:spPr>
          <a:xfrm>
            <a:off x="0" y="4912937"/>
            <a:ext cx="205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i="0" kern="1200" dirty="0">
                <a:solidFill>
                  <a:schemeClr val="bg1"/>
                </a:solidFill>
                <a:latin typeface="Sora" pitchFamily="2" charset="0"/>
                <a:ea typeface="Verdana" panose="020B0604030504040204" pitchFamily="34" charset="0"/>
                <a:cs typeface="Sora" pitchFamily="2" charset="0"/>
              </a:rPr>
              <a:t>Versão 01 - Maio 2023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teudo">
  <a:themeElements>
    <a:clrScheme name="Acelen">
      <a:dk1>
        <a:srgbClr val="000000"/>
      </a:dk1>
      <a:lt1>
        <a:srgbClr val="FFFFFF"/>
      </a:lt1>
      <a:dk2>
        <a:srgbClr val="003A75"/>
      </a:dk2>
      <a:lt2>
        <a:srgbClr val="E7E6E6"/>
      </a:lt2>
      <a:accent1>
        <a:srgbClr val="0573FA"/>
      </a:accent1>
      <a:accent2>
        <a:srgbClr val="FA6420"/>
      </a:accent2>
      <a:accent3>
        <a:srgbClr val="FBBA00"/>
      </a:accent3>
      <a:accent4>
        <a:srgbClr val="D3D800"/>
      </a:accent4>
      <a:accent5>
        <a:srgbClr val="13A538"/>
      </a:accent5>
      <a:accent6>
        <a:srgbClr val="FEB300"/>
      </a:accent6>
      <a:hlink>
        <a:srgbClr val="003A76"/>
      </a:hlink>
      <a:folHlink>
        <a:srgbClr val="B21180"/>
      </a:folHlink>
    </a:clrScheme>
    <a:fontScheme name="Acelen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elen_template PPT v2" id="{8A4F4C82-642D-424D-BD94-08D4E9588AD4}" vid="{F981F1DA-8851-C442-9568-35210A36DD5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900" b="0" i="1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64c41f-c7ae-4c50-ac7e-fac212eb0ca0">
      <Terms xmlns="http://schemas.microsoft.com/office/infopath/2007/PartnerControls"/>
    </lcf76f155ced4ddcb4097134ff3c332f>
    <TaxCatchAll xmlns="efce3f60-3f6a-499d-8008-37455d211a1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2FEA562D2F7E644B0E306A4FB86E9DB" ma:contentTypeVersion="13" ma:contentTypeDescription="Crie um novo documento." ma:contentTypeScope="" ma:versionID="055b34785b408324f59e520a3e28ec56">
  <xsd:schema xmlns:xsd="http://www.w3.org/2001/XMLSchema" xmlns:xs="http://www.w3.org/2001/XMLSchema" xmlns:p="http://schemas.microsoft.com/office/2006/metadata/properties" xmlns:ns2="f864c41f-c7ae-4c50-ac7e-fac212eb0ca0" xmlns:ns3="efce3f60-3f6a-499d-8008-37455d211a19" targetNamespace="http://schemas.microsoft.com/office/2006/metadata/properties" ma:root="true" ma:fieldsID="7b00a20a2a261c317ad1bd8ef7631a94" ns2:_="" ns3:_="">
    <xsd:import namespace="f864c41f-c7ae-4c50-ac7e-fac212eb0ca0"/>
    <xsd:import namespace="efce3f60-3f6a-499d-8008-37455d211a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64c41f-c7ae-4c50-ac7e-fac212eb0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50affbd3-181a-423b-8907-8b5b70ede8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e3f60-3f6a-499d-8008-37455d211a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f062f00-a0a5-49fe-9e39-5eb6056aa91c}" ma:internalName="TaxCatchAll" ma:showField="CatchAllData" ma:web="efce3f60-3f6a-499d-8008-37455d211a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338B3E-1D9C-4418-9763-C246A4338E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C37BF0-0A2F-44F1-85B7-666B3EEA554F}">
  <ds:schemaRefs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f864c41f-c7ae-4c50-ac7e-fac212eb0ca0"/>
    <ds:schemaRef ds:uri="http://schemas.microsoft.com/office/2006/documentManagement/types"/>
    <ds:schemaRef ds:uri="http://schemas.openxmlformats.org/package/2006/metadata/core-properties"/>
    <ds:schemaRef ds:uri="efce3f60-3f6a-499d-8008-37455d211a19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F68043A-90F2-480D-AD2C-353A8A1B2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64c41f-c7ae-4c50-ac7e-fac212eb0ca0"/>
    <ds:schemaRef ds:uri="efce3f60-3f6a-499d-8008-37455d211a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Acelen_TemplatePPT_20211021 (002)</Template>
  <TotalTime>25572</TotalTime>
  <Words>2509</Words>
  <Application>Microsoft Office PowerPoint</Application>
  <PresentationFormat>Apresentação na tela (16:9)</PresentationFormat>
  <Paragraphs>255</Paragraphs>
  <Slides>37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1" baseType="lpstr">
      <vt:lpstr>Arial</vt:lpstr>
      <vt:lpstr>Sora</vt:lpstr>
      <vt:lpstr>Calibri</vt:lpstr>
      <vt:lpstr>2_Conteudo</vt:lpstr>
      <vt:lpstr>Apresentação do PowerPoint</vt:lpstr>
      <vt:lpstr>O Código de Conduta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Paleta de cores</dc:title>
  <dc:creator>Daniela Siqueira Ruriz</dc:creator>
  <cp:lastModifiedBy>Fernanda Silva Costa Fonseca</cp:lastModifiedBy>
  <cp:revision>322</cp:revision>
  <cp:lastPrinted>2022-03-23T14:41:31Z</cp:lastPrinted>
  <dcterms:created xsi:type="dcterms:W3CDTF">2021-12-20T19:20:33Z</dcterms:created>
  <dcterms:modified xsi:type="dcterms:W3CDTF">2023-09-22T18:35:24Z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0x01010012FEA562D2F7E644B0E306A4FB86E9DB</vt:lpwstr>
  </property>
  <property fmtid="{D5CDD505-2E9C-101B-9397-08002B2CF9AE}" pid="3" name="MediaServiceImageTags">
    <vt:lpwstr/>
  </property>
</Properties>
</file>